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1" d="100"/>
          <a:sy n="41" d="100"/>
        </p:scale>
        <p:origin x="96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7" name="Google Shape;167;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1" name="Google Shape;9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1" name="Google Shape;101;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0" name="Google Shape;110;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0" name="Google Shape;12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9" name="Google Shape;129;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9" name="Google Shape;139;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8" name="Google Shape;148;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8" name="Google Shape;158;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1"/>
        <p:cNvGrpSpPr/>
        <p:nvPr/>
      </p:nvGrpSpPr>
      <p:grpSpPr>
        <a:xfrm>
          <a:off x="0" y="0"/>
          <a:ext cx="0" cy="0"/>
          <a:chOff x="0" y="0"/>
          <a:chExt cx="0" cy="0"/>
        </a:xfrm>
      </p:grpSpPr>
      <p:sp>
        <p:nvSpPr>
          <p:cNvPr id="12" name="Google Shape;12;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2"/>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 name="Google Shape;14;p2"/>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 name="Google Shape;15;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8"/>
        <p:cNvGrpSpPr/>
        <p:nvPr/>
      </p:nvGrpSpPr>
      <p:grpSpPr>
        <a:xfrm>
          <a:off x="0" y="0"/>
          <a:ext cx="0" cy="0"/>
          <a:chOff x="0" y="0"/>
          <a:chExt cx="0" cy="0"/>
        </a:xfrm>
      </p:grpSpPr>
      <p:sp>
        <p:nvSpPr>
          <p:cNvPr id="19" name="Google Shape;19;p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0" name="Google Shape;20;p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1" name="Google Shape;21;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4"/>
        <p:cNvGrpSpPr/>
        <p:nvPr/>
      </p:nvGrpSpPr>
      <p:grpSpPr>
        <a:xfrm>
          <a:off x="0" y="0"/>
          <a:ext cx="0" cy="0"/>
          <a:chOff x="0" y="0"/>
          <a:chExt cx="0" cy="0"/>
        </a:xfrm>
      </p:grpSpPr>
      <p:sp>
        <p:nvSpPr>
          <p:cNvPr id="25" name="Google Shape;25;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6" name="Google Shape;26;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7" name="Google Shape;27;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0"/>
        <p:cNvGrpSpPr/>
        <p:nvPr/>
      </p:nvGrpSpPr>
      <p:grpSpPr>
        <a:xfrm>
          <a:off x="0" y="0"/>
          <a:ext cx="0" cy="0"/>
          <a:chOff x="0" y="0"/>
          <a:chExt cx="0" cy="0"/>
        </a:xfrm>
      </p:grpSpPr>
      <p:sp>
        <p:nvSpPr>
          <p:cNvPr id="31" name="Google Shape;31;p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2" name="Google Shape;32;p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3" name="Google Shape;33;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paynec@scsk12.org"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hyperlink" Target="mailto:paynec@scsk12.org"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mailto:paynec@scsk12.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mailto:paynec@scsk12.org"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mailto:paynec@scsk12.org"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3"/>
          <p:cNvSpPr txBox="1">
            <a:spLocks noGrp="1"/>
          </p:cNvSpPr>
          <p:nvPr>
            <p:ph type="title"/>
          </p:nvPr>
        </p:nvSpPr>
        <p:spPr>
          <a:xfrm>
            <a:off x="0" y="0"/>
            <a:ext cx="12168187" cy="677863"/>
          </a:xfrm>
          <a:prstGeom prst="rect">
            <a:avLst/>
          </a:prstGeom>
          <a:solidFill>
            <a:schemeClr val="dk1"/>
          </a:solid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3959"/>
              <a:buFont typeface="Calibri"/>
              <a:buNone/>
            </a:pPr>
            <a:r>
              <a:rPr lang="en-US" sz="3959" b="1">
                <a:solidFill>
                  <a:schemeClr val="lt1"/>
                </a:solidFill>
              </a:rPr>
              <a:t>5</a:t>
            </a:r>
            <a:r>
              <a:rPr lang="en-US" sz="3959" b="1" baseline="30000">
                <a:solidFill>
                  <a:schemeClr val="lt1"/>
                </a:solidFill>
              </a:rPr>
              <a:t>th</a:t>
            </a:r>
            <a:r>
              <a:rPr lang="en-US" sz="3959" b="1">
                <a:solidFill>
                  <a:schemeClr val="lt1"/>
                </a:solidFill>
              </a:rPr>
              <a:t> Grade Monday (2 Slides)</a:t>
            </a:r>
            <a:endParaRPr/>
          </a:p>
        </p:txBody>
      </p:sp>
      <p:sp>
        <p:nvSpPr>
          <p:cNvPr id="85" name="Google Shape;85;p13"/>
          <p:cNvSpPr txBox="1">
            <a:spLocks noGrp="1"/>
          </p:cNvSpPr>
          <p:nvPr>
            <p:ph type="body" idx="1"/>
          </p:nvPr>
        </p:nvSpPr>
        <p:spPr>
          <a:xfrm>
            <a:off x="0" y="677863"/>
            <a:ext cx="6124574" cy="2994025"/>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lvl="0" indent="0" algn="l" rtl="0">
              <a:lnSpc>
                <a:spcPct val="80000"/>
              </a:lnSpc>
              <a:spcBef>
                <a:spcPts val="0"/>
              </a:spcBef>
              <a:spcAft>
                <a:spcPts val="0"/>
              </a:spcAft>
              <a:buClr>
                <a:srgbClr val="FF0000"/>
              </a:buClr>
              <a:buSzPts val="2590"/>
              <a:buNone/>
            </a:pPr>
            <a:r>
              <a:rPr lang="en-US" sz="2590" dirty="0">
                <a:solidFill>
                  <a:srgbClr val="FF0000"/>
                </a:solidFill>
              </a:rPr>
              <a:t>Math: </a:t>
            </a:r>
            <a:r>
              <a:rPr lang="en-US" sz="2590" dirty="0"/>
              <a:t>5.OA.A.2Write simple expressions that record calculations with numbers and interpret numerical expressions without evaluating them. </a:t>
            </a:r>
            <a:endParaRPr sz="2590" dirty="0"/>
          </a:p>
          <a:p>
            <a:pPr marL="0" lvl="0" indent="0" algn="l" rtl="0">
              <a:lnSpc>
                <a:spcPct val="80000"/>
              </a:lnSpc>
              <a:spcBef>
                <a:spcPts val="1000"/>
              </a:spcBef>
              <a:spcAft>
                <a:spcPts val="0"/>
              </a:spcAft>
              <a:buClr>
                <a:srgbClr val="FF0000"/>
              </a:buClr>
              <a:buSzPts val="2590"/>
              <a:buNone/>
            </a:pPr>
            <a:r>
              <a:rPr lang="en-US" sz="2590" dirty="0">
                <a:solidFill>
                  <a:srgbClr val="FF0000"/>
                </a:solidFill>
              </a:rPr>
              <a:t>Complete 2 I-ready lessons each week.</a:t>
            </a:r>
            <a:endParaRPr sz="2590" dirty="0">
              <a:solidFill>
                <a:srgbClr val="FF0000"/>
              </a:solidFill>
            </a:endParaRPr>
          </a:p>
        </p:txBody>
      </p:sp>
      <p:sp>
        <p:nvSpPr>
          <p:cNvPr id="86" name="Google Shape;86;p13"/>
          <p:cNvSpPr txBox="1">
            <a:spLocks noGrp="1"/>
          </p:cNvSpPr>
          <p:nvPr>
            <p:ph type="body" idx="2"/>
          </p:nvPr>
        </p:nvSpPr>
        <p:spPr>
          <a:xfrm>
            <a:off x="6124574" y="677862"/>
            <a:ext cx="6067426" cy="6180138"/>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lvl="0" indent="0" algn="l" rtl="0">
              <a:lnSpc>
                <a:spcPct val="80000"/>
              </a:lnSpc>
              <a:spcBef>
                <a:spcPts val="0"/>
              </a:spcBef>
              <a:spcAft>
                <a:spcPts val="0"/>
              </a:spcAft>
              <a:buClr>
                <a:srgbClr val="FF0000"/>
              </a:buClr>
              <a:buSzPts val="2590"/>
              <a:buNone/>
            </a:pPr>
            <a:r>
              <a:rPr lang="en-US" sz="2590" dirty="0">
                <a:solidFill>
                  <a:srgbClr val="FF0000"/>
                </a:solidFill>
              </a:rPr>
              <a:t>ELA: </a:t>
            </a:r>
            <a:r>
              <a:rPr lang="en-US" sz="2590" dirty="0"/>
              <a:t>Using details to support inferences. (RI.KID.1) Using context clues to determine the meanings of unknown words. (FL.5.1)</a:t>
            </a:r>
            <a:endParaRPr dirty="0"/>
          </a:p>
          <a:p>
            <a:pPr marL="228600" lvl="0" indent="-228600" algn="l" rtl="0">
              <a:lnSpc>
                <a:spcPct val="80000"/>
              </a:lnSpc>
              <a:spcBef>
                <a:spcPts val="1000"/>
              </a:spcBef>
              <a:spcAft>
                <a:spcPts val="0"/>
              </a:spcAft>
              <a:buClr>
                <a:schemeClr val="dk1"/>
              </a:buClr>
              <a:buSzPts val="2590"/>
              <a:buChar char="•"/>
            </a:pPr>
            <a:r>
              <a:rPr lang="en-US" sz="2590" dirty="0" err="1"/>
              <a:t>Iready</a:t>
            </a:r>
            <a:r>
              <a:rPr lang="en-US" sz="2590" dirty="0"/>
              <a:t> teacher assigned lesson for RI.KID.1</a:t>
            </a:r>
            <a:endParaRPr dirty="0"/>
          </a:p>
          <a:p>
            <a:pPr marL="228600" lvl="0" indent="-228600" algn="l" rtl="0">
              <a:lnSpc>
                <a:spcPct val="80000"/>
              </a:lnSpc>
              <a:spcBef>
                <a:spcPts val="1000"/>
              </a:spcBef>
              <a:spcAft>
                <a:spcPts val="0"/>
              </a:spcAft>
              <a:buClr>
                <a:schemeClr val="dk1"/>
              </a:buClr>
              <a:buSzPts val="2590"/>
              <a:buChar char="•"/>
            </a:pPr>
            <a:r>
              <a:rPr lang="en-US" sz="2590" dirty="0"/>
              <a:t>Use IXL to practice using context clues</a:t>
            </a:r>
            <a:endParaRPr dirty="0"/>
          </a:p>
          <a:p>
            <a:pPr marL="0" lvl="0" indent="0" algn="l" rtl="0">
              <a:lnSpc>
                <a:spcPct val="80000"/>
              </a:lnSpc>
              <a:spcBef>
                <a:spcPts val="1000"/>
              </a:spcBef>
              <a:spcAft>
                <a:spcPts val="0"/>
              </a:spcAft>
              <a:buClr>
                <a:schemeClr val="dk1"/>
              </a:buClr>
              <a:buSzPts val="2590"/>
              <a:buNone/>
            </a:pPr>
            <a:r>
              <a:rPr lang="en-US" sz="2590" dirty="0"/>
              <a:t>*Refer to SS for writing prompt.</a:t>
            </a:r>
            <a:endParaRPr dirty="0"/>
          </a:p>
          <a:p>
            <a:pPr marL="0" lvl="0" indent="0" algn="l" rtl="0">
              <a:lnSpc>
                <a:spcPct val="80000"/>
              </a:lnSpc>
              <a:spcBef>
                <a:spcPts val="1000"/>
              </a:spcBef>
              <a:spcAft>
                <a:spcPts val="0"/>
              </a:spcAft>
              <a:buClr>
                <a:schemeClr val="dk1"/>
              </a:buClr>
              <a:buSzPts val="2590"/>
              <a:buNone/>
            </a:pPr>
            <a:endParaRPr sz="2590" dirty="0"/>
          </a:p>
          <a:p>
            <a:pPr marL="0" lvl="0" indent="0" algn="l" rtl="0">
              <a:lnSpc>
                <a:spcPct val="80000"/>
              </a:lnSpc>
              <a:spcBef>
                <a:spcPts val="1000"/>
              </a:spcBef>
              <a:spcAft>
                <a:spcPts val="0"/>
              </a:spcAft>
              <a:buClr>
                <a:schemeClr val="dk1"/>
              </a:buClr>
              <a:buSzPts val="2590"/>
              <a:buNone/>
            </a:pPr>
            <a:endParaRPr sz="2590" dirty="0"/>
          </a:p>
          <a:p>
            <a:pPr marL="0" lvl="0" indent="0" algn="l" rtl="0">
              <a:lnSpc>
                <a:spcPct val="80000"/>
              </a:lnSpc>
              <a:spcBef>
                <a:spcPts val="1000"/>
              </a:spcBef>
              <a:spcAft>
                <a:spcPts val="0"/>
              </a:spcAft>
              <a:buClr>
                <a:schemeClr val="dk1"/>
              </a:buClr>
              <a:buSzPts val="2590"/>
              <a:buNone/>
            </a:pPr>
            <a:endParaRPr sz="2590" dirty="0"/>
          </a:p>
          <a:p>
            <a:pPr marL="228600" lvl="0" indent="-228600" algn="l" rtl="0">
              <a:lnSpc>
                <a:spcPct val="80000"/>
              </a:lnSpc>
              <a:spcBef>
                <a:spcPts val="1000"/>
              </a:spcBef>
              <a:spcAft>
                <a:spcPts val="0"/>
              </a:spcAft>
              <a:buClr>
                <a:schemeClr val="dk1"/>
              </a:buClr>
              <a:buSzPts val="2590"/>
              <a:buChar char="•"/>
            </a:pPr>
            <a:r>
              <a:rPr lang="en-US" sz="2590" dirty="0"/>
              <a:t>Week 1 </a:t>
            </a:r>
            <a:endParaRPr dirty="0"/>
          </a:p>
          <a:p>
            <a:pPr marL="228600" lvl="0" indent="-228600" algn="l" rtl="0">
              <a:lnSpc>
                <a:spcPct val="80000"/>
              </a:lnSpc>
              <a:spcBef>
                <a:spcPts val="1000"/>
              </a:spcBef>
              <a:spcAft>
                <a:spcPts val="0"/>
              </a:spcAft>
              <a:buClr>
                <a:schemeClr val="dk1"/>
              </a:buClr>
              <a:buSzPts val="2590"/>
              <a:buChar char="•"/>
            </a:pPr>
            <a:r>
              <a:rPr lang="en-US" sz="2590" dirty="0"/>
              <a:t>Physical Science - Welcome, Scientists </a:t>
            </a:r>
            <a:endParaRPr dirty="0"/>
          </a:p>
          <a:p>
            <a:pPr marL="228600" lvl="0" indent="-228600" algn="l" rtl="0">
              <a:lnSpc>
                <a:spcPct val="80000"/>
              </a:lnSpc>
              <a:spcBef>
                <a:spcPts val="1000"/>
              </a:spcBef>
              <a:spcAft>
                <a:spcPts val="0"/>
              </a:spcAft>
              <a:buClr>
                <a:schemeClr val="dk1"/>
              </a:buClr>
              <a:buSzPts val="2590"/>
              <a:buChar char="•"/>
            </a:pPr>
            <a:r>
              <a:rPr lang="en-US" sz="2590" dirty="0"/>
              <a:t>Log in through Clever: </a:t>
            </a:r>
            <a:endParaRPr dirty="0"/>
          </a:p>
          <a:p>
            <a:pPr marL="228600" lvl="0" indent="-228600" algn="l" rtl="0">
              <a:lnSpc>
                <a:spcPct val="80000"/>
              </a:lnSpc>
              <a:spcBef>
                <a:spcPts val="1000"/>
              </a:spcBef>
              <a:spcAft>
                <a:spcPts val="0"/>
              </a:spcAft>
              <a:buClr>
                <a:schemeClr val="dk1"/>
              </a:buClr>
              <a:buSzPts val="2590"/>
              <a:buChar char="•"/>
            </a:pPr>
            <a:r>
              <a:rPr lang="en-US" sz="2590" dirty="0"/>
              <a:t>Studies weekly/ Science 5th grade </a:t>
            </a:r>
            <a:endParaRPr dirty="0"/>
          </a:p>
          <a:p>
            <a:pPr marL="0" lvl="0" indent="0" algn="l" rtl="0">
              <a:lnSpc>
                <a:spcPct val="80000"/>
              </a:lnSpc>
              <a:spcBef>
                <a:spcPts val="1000"/>
              </a:spcBef>
              <a:spcAft>
                <a:spcPts val="0"/>
              </a:spcAft>
              <a:buClr>
                <a:schemeClr val="dk1"/>
              </a:buClr>
              <a:buSzPts val="2590"/>
              <a:buNone/>
            </a:pPr>
            <a:endParaRPr sz="2590" dirty="0"/>
          </a:p>
        </p:txBody>
      </p:sp>
      <p:sp>
        <p:nvSpPr>
          <p:cNvPr id="87" name="Google Shape;87;p13"/>
          <p:cNvSpPr txBox="1"/>
          <p:nvPr/>
        </p:nvSpPr>
        <p:spPr>
          <a:xfrm>
            <a:off x="6148387" y="3671888"/>
            <a:ext cx="6019800" cy="3186112"/>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FF0000"/>
              </a:buClr>
              <a:buSzPts val="2800"/>
              <a:buFont typeface="Arial"/>
              <a:buNone/>
            </a:pPr>
            <a:r>
              <a:rPr lang="en-US" sz="2800" b="0" i="0" u="none" strike="noStrike" cap="none" dirty="0">
                <a:solidFill>
                  <a:srgbClr val="FF0000"/>
                </a:solidFill>
                <a:latin typeface="Calibri"/>
                <a:ea typeface="Calibri"/>
                <a:cs typeface="Calibri"/>
                <a:sym typeface="Calibri"/>
              </a:rPr>
              <a:t>Science:</a:t>
            </a:r>
            <a:endParaRPr dirty="0"/>
          </a:p>
        </p:txBody>
      </p:sp>
      <p:sp>
        <p:nvSpPr>
          <p:cNvPr id="88" name="Google Shape;88;p13"/>
          <p:cNvSpPr txBox="1"/>
          <p:nvPr/>
        </p:nvSpPr>
        <p:spPr>
          <a:xfrm>
            <a:off x="23813" y="2506717"/>
            <a:ext cx="6124574" cy="4351284"/>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FF0000"/>
              </a:buClr>
              <a:buSzPts val="2800"/>
              <a:buFont typeface="Arial"/>
              <a:buNone/>
            </a:pPr>
            <a:r>
              <a:rPr lang="en-US" sz="2590" b="0" i="0" u="none" strike="noStrike" cap="none" dirty="0">
                <a:solidFill>
                  <a:srgbClr val="FF0000"/>
                </a:solidFill>
                <a:latin typeface="Calibri"/>
                <a:ea typeface="Calibri"/>
                <a:cs typeface="Calibri"/>
                <a:sym typeface="Calibri"/>
              </a:rPr>
              <a:t>S. Studies: </a:t>
            </a:r>
            <a:r>
              <a:rPr lang="en-US" sz="2590" b="0" i="0" u="none" strike="noStrike" cap="none" dirty="0">
                <a:solidFill>
                  <a:schemeClr val="tx1"/>
                </a:solidFill>
                <a:latin typeface="Calibri"/>
                <a:ea typeface="Calibri"/>
                <a:cs typeface="Calibri"/>
                <a:sym typeface="Calibri"/>
              </a:rPr>
              <a:t>Log in through Clever</a:t>
            </a:r>
          </a:p>
          <a:p>
            <a:pPr marL="342900" marR="0" lvl="0" indent="-342900" algn="l" rtl="0">
              <a:lnSpc>
                <a:spcPct val="90000"/>
              </a:lnSpc>
              <a:spcBef>
                <a:spcPts val="0"/>
              </a:spcBef>
              <a:spcAft>
                <a:spcPts val="0"/>
              </a:spcAft>
              <a:buClr>
                <a:srgbClr val="FF0000"/>
              </a:buClr>
              <a:buSzPts val="2800"/>
              <a:buFont typeface="Arial" panose="020B0604020202020204" pitchFamily="34" charset="0"/>
              <a:buChar char="•"/>
            </a:pPr>
            <a:r>
              <a:rPr lang="en-US" sz="2400" dirty="0">
                <a:solidFill>
                  <a:schemeClr val="tx1"/>
                </a:solidFill>
                <a:latin typeface="Calibri"/>
                <a:ea typeface="Calibri"/>
                <a:cs typeface="Calibri"/>
                <a:sym typeface="Calibri"/>
              </a:rPr>
              <a:t>Studies Weekly/Social Studies 5</a:t>
            </a:r>
            <a:r>
              <a:rPr lang="en-US" sz="2400" baseline="30000" dirty="0">
                <a:solidFill>
                  <a:schemeClr val="tx1"/>
                </a:solidFill>
                <a:latin typeface="Calibri"/>
                <a:ea typeface="Calibri"/>
                <a:cs typeface="Calibri"/>
                <a:sym typeface="Calibri"/>
              </a:rPr>
              <a:t>th</a:t>
            </a:r>
            <a:r>
              <a:rPr lang="en-US" sz="2400" dirty="0">
                <a:solidFill>
                  <a:schemeClr val="tx1"/>
                </a:solidFill>
                <a:latin typeface="Calibri"/>
                <a:ea typeface="Calibri"/>
                <a:cs typeface="Calibri"/>
                <a:sym typeface="Calibri"/>
              </a:rPr>
              <a:t> grade </a:t>
            </a:r>
          </a:p>
          <a:p>
            <a:pPr marL="342900" marR="0" lvl="0" indent="-342900" algn="l" rtl="0">
              <a:lnSpc>
                <a:spcPct val="90000"/>
              </a:lnSpc>
              <a:spcBef>
                <a:spcPts val="0"/>
              </a:spcBef>
              <a:spcAft>
                <a:spcPts val="0"/>
              </a:spcAft>
              <a:buClr>
                <a:srgbClr val="FF0000"/>
              </a:buClr>
              <a:buSzPts val="2800"/>
              <a:buFont typeface="Arial" panose="020B0604020202020204" pitchFamily="34" charset="0"/>
              <a:buChar char="•"/>
            </a:pPr>
            <a:r>
              <a:rPr lang="en-US" sz="2400" dirty="0">
                <a:solidFill>
                  <a:schemeClr val="tx1"/>
                </a:solidFill>
                <a:latin typeface="Calibri"/>
                <a:ea typeface="Calibri"/>
                <a:cs typeface="Calibri"/>
                <a:sym typeface="Calibri"/>
              </a:rPr>
              <a:t>TN5-1 (An Industrial Move)</a:t>
            </a:r>
          </a:p>
          <a:p>
            <a:pPr marL="342900" marR="0" lvl="0" indent="-342900" algn="l" rtl="0">
              <a:lnSpc>
                <a:spcPct val="90000"/>
              </a:lnSpc>
              <a:spcBef>
                <a:spcPts val="0"/>
              </a:spcBef>
              <a:spcAft>
                <a:spcPts val="0"/>
              </a:spcAft>
              <a:buClr>
                <a:srgbClr val="FF0000"/>
              </a:buClr>
              <a:buSzPts val="2800"/>
              <a:buFont typeface="Arial" panose="020B0604020202020204" pitchFamily="34" charset="0"/>
              <a:buChar char="•"/>
            </a:pPr>
            <a:r>
              <a:rPr lang="en-US" sz="2400" dirty="0">
                <a:solidFill>
                  <a:schemeClr val="tx1"/>
                </a:solidFill>
                <a:latin typeface="Calibri"/>
                <a:ea typeface="Calibri"/>
                <a:cs typeface="Calibri"/>
                <a:sym typeface="Calibri"/>
              </a:rPr>
              <a:t>Grade 5 Volume 1 Issue 1</a:t>
            </a:r>
          </a:p>
          <a:p>
            <a:pPr marL="342900" marR="0" lvl="0" indent="-342900" algn="l" rtl="0">
              <a:lnSpc>
                <a:spcPct val="90000"/>
              </a:lnSpc>
              <a:spcBef>
                <a:spcPts val="0"/>
              </a:spcBef>
              <a:spcAft>
                <a:spcPts val="0"/>
              </a:spcAft>
              <a:buClr>
                <a:srgbClr val="FF0000"/>
              </a:buClr>
              <a:buSzPts val="2800"/>
              <a:buFont typeface="Arial" panose="020B0604020202020204" pitchFamily="34" charset="0"/>
              <a:buChar char="•"/>
            </a:pPr>
            <a:r>
              <a:rPr lang="en-US" sz="2400" dirty="0">
                <a:solidFill>
                  <a:schemeClr val="tx1"/>
                </a:solidFill>
                <a:latin typeface="Calibri"/>
                <a:ea typeface="Calibri"/>
                <a:cs typeface="Calibri"/>
                <a:sym typeface="Calibri"/>
              </a:rPr>
              <a:t>Directions: Read through the article and answer questions under </a:t>
            </a:r>
            <a:r>
              <a:rPr lang="en-US" sz="2400" b="1" dirty="0">
                <a:solidFill>
                  <a:schemeClr val="tx1"/>
                </a:solidFill>
                <a:latin typeface="Calibri"/>
                <a:ea typeface="Calibri"/>
                <a:cs typeface="Calibri"/>
                <a:sym typeface="Calibri"/>
              </a:rPr>
              <a:t>Think and Review (1-4)</a:t>
            </a:r>
          </a:p>
          <a:p>
            <a:pPr marL="342900" lvl="0" indent="-342900">
              <a:lnSpc>
                <a:spcPct val="90000"/>
              </a:lnSpc>
              <a:buClr>
                <a:srgbClr val="FF0000"/>
              </a:buClr>
              <a:buSzPts val="2800"/>
              <a:buFont typeface="Arial" panose="020B0604020202020204" pitchFamily="34" charset="0"/>
              <a:buChar char="•"/>
            </a:pPr>
            <a:r>
              <a:rPr lang="en-US" sz="2400" b="1" dirty="0">
                <a:solidFill>
                  <a:schemeClr val="tx1"/>
                </a:solidFill>
                <a:latin typeface="Calibri"/>
                <a:ea typeface="Calibri"/>
                <a:cs typeface="Calibri"/>
                <a:sym typeface="Calibri"/>
              </a:rPr>
              <a:t>Weekly Writing Prompt: Write one paragraph explaining the reasons the South had to embrace industrialization after the Civil War. Be sure to check for correct grammar, spelling and punctuation.</a:t>
            </a:r>
          </a:p>
          <a:p>
            <a:pPr marR="0" lvl="0" algn="l" rtl="0">
              <a:lnSpc>
                <a:spcPct val="90000"/>
              </a:lnSpc>
              <a:spcBef>
                <a:spcPts val="0"/>
              </a:spcBef>
              <a:spcAft>
                <a:spcPts val="0"/>
              </a:spcAft>
              <a:buClr>
                <a:srgbClr val="FF0000"/>
              </a:buClr>
              <a:buSzPts val="2800"/>
            </a:pPr>
            <a:endParaRPr lang="en-US" sz="2400" dirty="0">
              <a:solidFill>
                <a:schemeClr val="tx1"/>
              </a:solidFill>
              <a:latin typeface="Calibri"/>
              <a:ea typeface="Calibri"/>
              <a:cs typeface="Calibri"/>
              <a:sym typeface="Calibri"/>
            </a:endParaRPr>
          </a:p>
          <a:p>
            <a:pPr marL="457200" marR="0" lvl="0" indent="-457200" algn="l" rtl="0">
              <a:lnSpc>
                <a:spcPct val="90000"/>
              </a:lnSpc>
              <a:spcBef>
                <a:spcPts val="0"/>
              </a:spcBef>
              <a:spcAft>
                <a:spcPts val="0"/>
              </a:spcAft>
              <a:buClr>
                <a:srgbClr val="FF0000"/>
              </a:buClr>
              <a:buSzPts val="2800"/>
              <a:buFont typeface="Arial" panose="020B0604020202020204" pitchFamily="34" charset="0"/>
              <a:buChar char="•"/>
            </a:pPr>
            <a:endParaRPr lang="en-US" sz="2400" dirty="0">
              <a:solidFill>
                <a:schemeClr val="tx1"/>
              </a:solidFill>
              <a:latin typeface="Calibri"/>
              <a:ea typeface="Calibri"/>
              <a:cs typeface="Calibri"/>
              <a:sym typeface="Calibri"/>
            </a:endParaRPr>
          </a:p>
          <a:p>
            <a:pPr marL="457200" marR="0" lvl="0" indent="-457200" algn="l" rtl="0">
              <a:lnSpc>
                <a:spcPct val="90000"/>
              </a:lnSpc>
              <a:spcBef>
                <a:spcPts val="0"/>
              </a:spcBef>
              <a:spcAft>
                <a:spcPts val="0"/>
              </a:spcAft>
              <a:buClr>
                <a:srgbClr val="FF0000"/>
              </a:buClr>
              <a:buSzPts val="2800"/>
              <a:buFont typeface="Arial" panose="020B0604020202020204" pitchFamily="34" charset="0"/>
              <a:buChar char="•"/>
            </a:pPr>
            <a:endParaRPr lang="en-US" sz="2950" dirty="0">
              <a:solidFill>
                <a:schemeClr val="tx1"/>
              </a:solidFill>
              <a:latin typeface="Calibri"/>
              <a:ea typeface="Calibri"/>
              <a:cs typeface="Calibri"/>
              <a:sym typeface="Calibri"/>
            </a:endParaRPr>
          </a:p>
          <a:p>
            <a:pPr marL="457200" marR="0" lvl="0" indent="-457200" algn="l" rtl="0">
              <a:lnSpc>
                <a:spcPct val="90000"/>
              </a:lnSpc>
              <a:spcBef>
                <a:spcPts val="0"/>
              </a:spcBef>
              <a:spcAft>
                <a:spcPts val="0"/>
              </a:spcAft>
              <a:buClr>
                <a:srgbClr val="FF0000"/>
              </a:buClr>
              <a:buSzPts val="2800"/>
              <a:buFont typeface="Arial" panose="020B0604020202020204" pitchFamily="34" charset="0"/>
              <a:buChar char="•"/>
            </a:pPr>
            <a:endParaRPr lang="en-US" sz="2950" dirty="0">
              <a:solidFill>
                <a:schemeClr val="tx1"/>
              </a:solidFill>
              <a:latin typeface="Calibri"/>
              <a:ea typeface="Calibri"/>
              <a:cs typeface="Calibri"/>
              <a:sym typeface="Calibri"/>
            </a:endParaRPr>
          </a:p>
          <a:p>
            <a:pPr marL="457200" marR="0" lvl="0" indent="-457200" algn="l" rtl="0">
              <a:lnSpc>
                <a:spcPct val="90000"/>
              </a:lnSpc>
              <a:spcBef>
                <a:spcPts val="0"/>
              </a:spcBef>
              <a:spcAft>
                <a:spcPts val="0"/>
              </a:spcAft>
              <a:buClr>
                <a:srgbClr val="FF0000"/>
              </a:buClr>
              <a:buSzPts val="2800"/>
              <a:buFont typeface="Arial" panose="020B0604020202020204" pitchFamily="34" charset="0"/>
              <a:buChar char="•"/>
            </a:pPr>
            <a:endParaRPr lang="en-US" sz="2950" dirty="0">
              <a:solidFill>
                <a:schemeClr val="tx1"/>
              </a:solidFill>
              <a:latin typeface="Calibri"/>
              <a:ea typeface="Calibri"/>
              <a:cs typeface="Calibri"/>
              <a:sym typeface="Calibri"/>
            </a:endParaRPr>
          </a:p>
          <a:p>
            <a:pPr marL="457200" marR="0" lvl="0" indent="-457200" algn="l" rtl="0">
              <a:lnSpc>
                <a:spcPct val="90000"/>
              </a:lnSpc>
              <a:spcBef>
                <a:spcPts val="0"/>
              </a:spcBef>
              <a:spcAft>
                <a:spcPts val="0"/>
              </a:spcAft>
              <a:buClr>
                <a:srgbClr val="FF0000"/>
              </a:buClr>
              <a:buSzPts val="2800"/>
              <a:buFont typeface="Arial" panose="020B0604020202020204" pitchFamily="34" charset="0"/>
              <a:buChar char="•"/>
            </a:pPr>
            <a:endParaRPr lang="en-US" sz="2950" b="0" i="0" u="none" strike="noStrike" cap="none" dirty="0">
              <a:solidFill>
                <a:schemeClr val="tx1"/>
              </a:solidFill>
              <a:latin typeface="Calibri"/>
              <a:ea typeface="Calibri"/>
              <a:cs typeface="Calibri"/>
              <a:sym typeface="Calibri"/>
            </a:endParaRPr>
          </a:p>
          <a:p>
            <a:pPr marL="457200" marR="0" lvl="0" indent="-457200" algn="l" rtl="0">
              <a:lnSpc>
                <a:spcPct val="90000"/>
              </a:lnSpc>
              <a:spcBef>
                <a:spcPts val="0"/>
              </a:spcBef>
              <a:spcAft>
                <a:spcPts val="0"/>
              </a:spcAft>
              <a:buClr>
                <a:srgbClr val="FF0000"/>
              </a:buClr>
              <a:buSzPts val="2800"/>
              <a:buFont typeface="Arial" panose="020B0604020202020204" pitchFamily="34" charset="0"/>
              <a:buChar char="•"/>
            </a:pPr>
            <a:endParaRPr lang="en-US" sz="2950" b="0" i="0" u="none" strike="noStrike" cap="none" dirty="0">
              <a:solidFill>
                <a:schemeClr val="tx1"/>
              </a:solidFill>
              <a:latin typeface="Calibri"/>
              <a:ea typeface="Calibri"/>
              <a:cs typeface="Calibri"/>
              <a:sym typeface="Calibri"/>
            </a:endParaRPr>
          </a:p>
          <a:p>
            <a:pPr marL="457200" marR="0" lvl="0" indent="-457200" algn="l" rtl="0">
              <a:lnSpc>
                <a:spcPct val="90000"/>
              </a:lnSpc>
              <a:spcBef>
                <a:spcPts val="0"/>
              </a:spcBef>
              <a:spcAft>
                <a:spcPts val="0"/>
              </a:spcAft>
              <a:buClr>
                <a:srgbClr val="FF0000"/>
              </a:buClr>
              <a:buSzPts val="2800"/>
              <a:buFont typeface="Arial" panose="020B0604020202020204" pitchFamily="34" charset="0"/>
              <a:buChar char="•"/>
            </a:pPr>
            <a:endParaRPr lang="en-US" sz="2950" b="0" i="0" u="none" strike="noStrike" cap="none" dirty="0">
              <a:solidFill>
                <a:schemeClr val="tx1"/>
              </a:solidFill>
              <a:latin typeface="Calibri"/>
              <a:ea typeface="Calibri"/>
              <a:cs typeface="Calibri"/>
              <a:sym typeface="Calibri"/>
            </a:endParaRPr>
          </a:p>
          <a:p>
            <a:pPr marL="457200" marR="0" lvl="0" indent="-457200" algn="l" rtl="0">
              <a:lnSpc>
                <a:spcPct val="90000"/>
              </a:lnSpc>
              <a:spcBef>
                <a:spcPts val="0"/>
              </a:spcBef>
              <a:spcAft>
                <a:spcPts val="0"/>
              </a:spcAft>
              <a:buClr>
                <a:srgbClr val="FF0000"/>
              </a:buClr>
              <a:buSzPts val="2800"/>
              <a:buFont typeface="Arial" panose="020B0604020202020204" pitchFamily="34" charset="0"/>
              <a:buChar char="•"/>
            </a:pPr>
            <a:endParaRPr lang="en-US" sz="2950" b="0" i="0" u="none" strike="noStrike" cap="none" dirty="0">
              <a:solidFill>
                <a:schemeClr val="tx1"/>
              </a:solidFill>
              <a:latin typeface="Calibri"/>
              <a:ea typeface="Calibri"/>
              <a:cs typeface="Calibri"/>
              <a:sym typeface="Calibri"/>
            </a:endParaRPr>
          </a:p>
          <a:p>
            <a:pPr marL="0" marR="0" lvl="0" indent="0" algn="l" rtl="0">
              <a:lnSpc>
                <a:spcPct val="90000"/>
              </a:lnSpc>
              <a:spcBef>
                <a:spcPts val="0"/>
              </a:spcBef>
              <a:spcAft>
                <a:spcPts val="0"/>
              </a:spcAft>
              <a:buClr>
                <a:srgbClr val="FF0000"/>
              </a:buClr>
              <a:buSzPts val="2800"/>
              <a:buFont typeface="Arial"/>
              <a:buNone/>
            </a:pPr>
            <a:endParaRPr lang="en-US" sz="2800" dirty="0">
              <a:solidFill>
                <a:srgbClr val="FF0000"/>
              </a:solidFill>
              <a:latin typeface="Calibri"/>
              <a:cs typeface="Calibri"/>
              <a:sym typeface="Calibri"/>
            </a:endParaRPr>
          </a:p>
          <a:p>
            <a:pPr marL="0" marR="0" lvl="0" indent="0" algn="l" rtl="0">
              <a:lnSpc>
                <a:spcPct val="90000"/>
              </a:lnSpc>
              <a:spcBef>
                <a:spcPts val="0"/>
              </a:spcBef>
              <a:spcAft>
                <a:spcPts val="0"/>
              </a:spcAft>
              <a:buClr>
                <a:srgbClr val="FF0000"/>
              </a:buClr>
              <a:buSzPts val="2800"/>
              <a:buFont typeface="Arial"/>
              <a:buNone/>
            </a:pP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22"/>
          <p:cNvSpPr txBox="1">
            <a:spLocks noGrp="1"/>
          </p:cNvSpPr>
          <p:nvPr>
            <p:ph type="title"/>
          </p:nvPr>
        </p:nvSpPr>
        <p:spPr>
          <a:xfrm>
            <a:off x="0" y="0"/>
            <a:ext cx="12168187" cy="677863"/>
          </a:xfrm>
          <a:prstGeom prst="rect">
            <a:avLst/>
          </a:prstGeom>
          <a:solidFill>
            <a:schemeClr val="dk1"/>
          </a:solid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3959"/>
              <a:buFont typeface="Calibri"/>
              <a:buNone/>
            </a:pPr>
            <a:r>
              <a:rPr lang="en-US" sz="3959" b="1">
                <a:solidFill>
                  <a:schemeClr val="lt1"/>
                </a:solidFill>
              </a:rPr>
              <a:t>5</a:t>
            </a:r>
            <a:r>
              <a:rPr lang="en-US" sz="3959" b="1" baseline="30000">
                <a:solidFill>
                  <a:schemeClr val="lt1"/>
                </a:solidFill>
              </a:rPr>
              <a:t>th</a:t>
            </a:r>
            <a:r>
              <a:rPr lang="en-US" sz="3959" b="1">
                <a:solidFill>
                  <a:schemeClr val="lt1"/>
                </a:solidFill>
              </a:rPr>
              <a:t> Grade Friday (“Do Nows” and important info.)</a:t>
            </a:r>
            <a:endParaRPr/>
          </a:p>
        </p:txBody>
      </p:sp>
      <p:sp>
        <p:nvSpPr>
          <p:cNvPr id="170" name="Google Shape;170;p22"/>
          <p:cNvSpPr txBox="1">
            <a:spLocks noGrp="1"/>
          </p:cNvSpPr>
          <p:nvPr>
            <p:ph type="body" idx="1"/>
          </p:nvPr>
        </p:nvSpPr>
        <p:spPr>
          <a:xfrm>
            <a:off x="0" y="677863"/>
            <a:ext cx="6124574" cy="6180137"/>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lvl="0" indent="0" algn="l" rtl="0">
              <a:lnSpc>
                <a:spcPct val="70000"/>
              </a:lnSpc>
              <a:spcBef>
                <a:spcPts val="0"/>
              </a:spcBef>
              <a:spcAft>
                <a:spcPts val="0"/>
              </a:spcAft>
              <a:buClr>
                <a:srgbClr val="FF0000"/>
              </a:buClr>
              <a:buSzPts val="2590"/>
              <a:buNone/>
            </a:pPr>
            <a:r>
              <a:rPr lang="en-US" sz="2590" dirty="0">
                <a:solidFill>
                  <a:srgbClr val="FF0000"/>
                </a:solidFill>
              </a:rPr>
              <a:t>Math:</a:t>
            </a:r>
            <a:endParaRPr dirty="0"/>
          </a:p>
          <a:p>
            <a:pPr marL="228600" lvl="0" indent="-228600" algn="l" rtl="0">
              <a:lnSpc>
                <a:spcPct val="70000"/>
              </a:lnSpc>
              <a:spcBef>
                <a:spcPts val="1000"/>
              </a:spcBef>
              <a:spcAft>
                <a:spcPts val="0"/>
              </a:spcAft>
              <a:buClr>
                <a:schemeClr val="dk1"/>
              </a:buClr>
              <a:buSzPts val="2590"/>
              <a:buChar char="•"/>
            </a:pPr>
            <a:r>
              <a:rPr lang="en-US" sz="2590" dirty="0"/>
              <a:t>Write an expression for the sequence of operations described below.</a:t>
            </a:r>
            <a:endParaRPr dirty="0"/>
          </a:p>
          <a:p>
            <a:pPr marL="0" lvl="0" indent="0" algn="l" rtl="0">
              <a:lnSpc>
                <a:spcPct val="70000"/>
              </a:lnSpc>
              <a:spcBef>
                <a:spcPts val="1000"/>
              </a:spcBef>
              <a:spcAft>
                <a:spcPts val="0"/>
              </a:spcAft>
              <a:buClr>
                <a:schemeClr val="dk1"/>
              </a:buClr>
              <a:buSzPts val="2590"/>
              <a:buNone/>
            </a:pPr>
            <a:r>
              <a:rPr lang="en-US" sz="2590" dirty="0"/>
              <a:t>multiply 8 by 5, then multiply 9 by the result</a:t>
            </a:r>
            <a:endParaRPr dirty="0"/>
          </a:p>
          <a:p>
            <a:pPr marL="0" lvl="0" indent="0" algn="l" rtl="0">
              <a:lnSpc>
                <a:spcPct val="70000"/>
              </a:lnSpc>
              <a:spcBef>
                <a:spcPts val="1000"/>
              </a:spcBef>
              <a:spcAft>
                <a:spcPts val="0"/>
              </a:spcAft>
              <a:buClr>
                <a:schemeClr val="dk1"/>
              </a:buClr>
              <a:buSzPts val="2590"/>
              <a:buNone/>
            </a:pPr>
            <a:endParaRPr sz="2590" dirty="0">
              <a:solidFill>
                <a:srgbClr val="FF0000"/>
              </a:solidFill>
            </a:endParaRPr>
          </a:p>
          <a:p>
            <a:pPr marL="0" lvl="0" indent="0" algn="l" rtl="0">
              <a:lnSpc>
                <a:spcPct val="70000"/>
              </a:lnSpc>
              <a:spcBef>
                <a:spcPts val="1000"/>
              </a:spcBef>
              <a:spcAft>
                <a:spcPts val="0"/>
              </a:spcAft>
              <a:buClr>
                <a:schemeClr val="dk1"/>
              </a:buClr>
              <a:buSzPts val="2590"/>
              <a:buNone/>
            </a:pPr>
            <a:endParaRPr sz="2590" dirty="0">
              <a:solidFill>
                <a:srgbClr val="FF0000"/>
              </a:solidFill>
            </a:endParaRPr>
          </a:p>
          <a:p>
            <a:pPr marL="0" lvl="0" indent="0" algn="l" rtl="0">
              <a:lnSpc>
                <a:spcPct val="70000"/>
              </a:lnSpc>
              <a:spcBef>
                <a:spcPts val="1000"/>
              </a:spcBef>
              <a:spcAft>
                <a:spcPts val="0"/>
              </a:spcAft>
              <a:buClr>
                <a:schemeClr val="dk1"/>
              </a:buClr>
              <a:buSzPts val="2590"/>
              <a:buNone/>
            </a:pPr>
            <a:endParaRPr sz="2590" dirty="0">
              <a:solidFill>
                <a:srgbClr val="FF0000"/>
              </a:solidFill>
            </a:endParaRPr>
          </a:p>
          <a:p>
            <a:pPr marL="0" lvl="0" indent="0" algn="l" rtl="0">
              <a:lnSpc>
                <a:spcPct val="70000"/>
              </a:lnSpc>
              <a:spcBef>
                <a:spcPts val="1000"/>
              </a:spcBef>
              <a:spcAft>
                <a:spcPts val="0"/>
              </a:spcAft>
              <a:buClr>
                <a:schemeClr val="dk1"/>
              </a:buClr>
              <a:buSzPts val="2590"/>
              <a:buNone/>
            </a:pPr>
            <a:endParaRPr sz="2590" dirty="0">
              <a:solidFill>
                <a:srgbClr val="FF0000"/>
              </a:solidFill>
            </a:endParaRPr>
          </a:p>
          <a:p>
            <a:pPr marL="0" lvl="0" indent="0" algn="l" rtl="0">
              <a:lnSpc>
                <a:spcPct val="80000"/>
              </a:lnSpc>
              <a:spcBef>
                <a:spcPts val="0"/>
              </a:spcBef>
              <a:spcAft>
                <a:spcPts val="0"/>
              </a:spcAft>
              <a:buClr>
                <a:schemeClr val="dk1"/>
              </a:buClr>
              <a:buSzPts val="1665"/>
              <a:buNone/>
            </a:pPr>
            <a:endParaRPr sz="1665" b="1" dirty="0">
              <a:solidFill>
                <a:srgbClr val="0070C0"/>
              </a:solidFill>
            </a:endParaRPr>
          </a:p>
          <a:p>
            <a:pPr marL="0" lvl="0" indent="0" algn="l" rtl="0">
              <a:lnSpc>
                <a:spcPct val="80000"/>
              </a:lnSpc>
              <a:spcBef>
                <a:spcPts val="0"/>
              </a:spcBef>
              <a:spcAft>
                <a:spcPts val="0"/>
              </a:spcAft>
              <a:buClr>
                <a:srgbClr val="0070C0"/>
              </a:buClr>
              <a:buSzPts val="1665"/>
              <a:buNone/>
            </a:pPr>
            <a:r>
              <a:rPr lang="en-US" sz="1800" b="1" dirty="0">
                <a:solidFill>
                  <a:srgbClr val="0070C0"/>
                </a:solidFill>
              </a:rPr>
              <a:t>Mrs. Bryant’s office hours: Tuesday 11-1/Thurs. 12:20-2:30 via Class Dojo or 901-306-6813</a:t>
            </a:r>
            <a:endParaRPr sz="1800" dirty="0"/>
          </a:p>
          <a:p>
            <a:pPr marL="0" lvl="0" indent="0" algn="l" rtl="0">
              <a:lnSpc>
                <a:spcPct val="80000"/>
              </a:lnSpc>
              <a:spcBef>
                <a:spcPts val="0"/>
              </a:spcBef>
              <a:spcAft>
                <a:spcPts val="0"/>
              </a:spcAft>
              <a:buClr>
                <a:srgbClr val="0070C0"/>
              </a:buClr>
              <a:buSzPts val="1665"/>
              <a:buNone/>
            </a:pPr>
            <a:r>
              <a:rPr lang="en-US" sz="1800" b="1" dirty="0">
                <a:solidFill>
                  <a:srgbClr val="0070C0"/>
                </a:solidFill>
              </a:rPr>
              <a:t>Mr. </a:t>
            </a:r>
            <a:r>
              <a:rPr lang="en-US" sz="1800" b="1" dirty="0" err="1">
                <a:solidFill>
                  <a:srgbClr val="0070C0"/>
                </a:solidFill>
              </a:rPr>
              <a:t>Pumphrey’s</a:t>
            </a:r>
            <a:r>
              <a:rPr lang="en-US" sz="1800" b="1" dirty="0">
                <a:solidFill>
                  <a:srgbClr val="0070C0"/>
                </a:solidFill>
              </a:rPr>
              <a:t> office hours: Tuesday 11-1/Thurs: 12:30-2:30 901-290-3796</a:t>
            </a:r>
          </a:p>
          <a:p>
            <a:pPr marL="0" lvl="0" indent="0">
              <a:lnSpc>
                <a:spcPct val="100000"/>
              </a:lnSpc>
              <a:spcBef>
                <a:spcPts val="0"/>
              </a:spcBef>
              <a:buClr>
                <a:srgbClr val="000000"/>
              </a:buClr>
              <a:buSzTx/>
              <a:buNone/>
            </a:pPr>
            <a:r>
              <a:rPr lang="en-US" sz="1800" b="1" dirty="0">
                <a:solidFill>
                  <a:srgbClr val="0070C0"/>
                </a:solidFill>
              </a:rPr>
              <a:t>Ms. Davis’s office hours: Tues: 11-1/Thurs: 3-5 (901)602-6014</a:t>
            </a:r>
            <a:endParaRPr lang="en-US" sz="1800" dirty="0">
              <a:solidFill>
                <a:srgbClr val="000000"/>
              </a:solidFill>
              <a:latin typeface="Arial"/>
              <a:cs typeface="Arial"/>
              <a:sym typeface="Arial"/>
            </a:endParaRPr>
          </a:p>
          <a:p>
            <a:pPr marL="0" lvl="0" indent="0">
              <a:lnSpc>
                <a:spcPct val="100000"/>
              </a:lnSpc>
              <a:spcBef>
                <a:spcPts val="0"/>
              </a:spcBef>
              <a:buClr>
                <a:srgbClr val="000000"/>
              </a:buClr>
              <a:buSzTx/>
              <a:buNone/>
            </a:pPr>
            <a:r>
              <a:rPr lang="en-US" sz="1800" b="1" dirty="0">
                <a:solidFill>
                  <a:srgbClr val="0070C0"/>
                </a:solidFill>
              </a:rPr>
              <a:t>Ms. Payne’s office hours: Tues: 11-1/Thurs: 3-5 </a:t>
            </a:r>
          </a:p>
          <a:p>
            <a:pPr marL="0" lvl="0" indent="0">
              <a:lnSpc>
                <a:spcPct val="100000"/>
              </a:lnSpc>
              <a:spcBef>
                <a:spcPts val="0"/>
              </a:spcBef>
              <a:buClr>
                <a:srgbClr val="000000"/>
              </a:buClr>
              <a:buSzTx/>
              <a:buNone/>
            </a:pPr>
            <a:r>
              <a:rPr lang="en-US" sz="1800" b="1" dirty="0">
                <a:solidFill>
                  <a:srgbClr val="0070C0"/>
                </a:solidFill>
              </a:rPr>
              <a:t>(662) 913-9133, </a:t>
            </a:r>
            <a:r>
              <a:rPr lang="en-US" sz="1800" b="1" dirty="0">
                <a:solidFill>
                  <a:srgbClr val="0070C0"/>
                </a:solidFill>
                <a:hlinkClick r:id="rId3"/>
              </a:rPr>
              <a:t>paynec@scsk12.org</a:t>
            </a:r>
            <a:r>
              <a:rPr lang="en-US" sz="1800" b="1" dirty="0">
                <a:solidFill>
                  <a:srgbClr val="0070C0"/>
                </a:solidFill>
              </a:rPr>
              <a:t>, </a:t>
            </a:r>
            <a:r>
              <a:rPr lang="en-US" sz="1800" b="1" dirty="0" err="1">
                <a:solidFill>
                  <a:srgbClr val="0070C0"/>
                </a:solidFill>
              </a:rPr>
              <a:t>ClassDojo</a:t>
            </a:r>
            <a:endParaRPr lang="en-US" sz="1800" dirty="0">
              <a:solidFill>
                <a:srgbClr val="000000"/>
              </a:solidFill>
              <a:latin typeface="Arial"/>
              <a:cs typeface="Arial"/>
              <a:sym typeface="Arial"/>
            </a:endParaRPr>
          </a:p>
          <a:p>
            <a:pPr marL="0" lvl="0" indent="0" algn="l" rtl="0">
              <a:lnSpc>
                <a:spcPct val="80000"/>
              </a:lnSpc>
              <a:spcBef>
                <a:spcPts val="0"/>
              </a:spcBef>
              <a:spcAft>
                <a:spcPts val="0"/>
              </a:spcAft>
              <a:buClr>
                <a:srgbClr val="0070C0"/>
              </a:buClr>
              <a:buSzPts val="1665"/>
              <a:buNone/>
            </a:pPr>
            <a:endParaRPr sz="1665" b="1" dirty="0">
              <a:solidFill>
                <a:srgbClr val="0070C0"/>
              </a:solidFill>
            </a:endParaRPr>
          </a:p>
          <a:p>
            <a:pPr marL="0" lvl="0" indent="0" algn="l" rtl="0">
              <a:lnSpc>
                <a:spcPct val="70000"/>
              </a:lnSpc>
              <a:spcBef>
                <a:spcPts val="1000"/>
              </a:spcBef>
              <a:spcAft>
                <a:spcPts val="0"/>
              </a:spcAft>
              <a:buClr>
                <a:schemeClr val="dk1"/>
              </a:buClr>
              <a:buSzPts val="2590"/>
              <a:buNone/>
            </a:pPr>
            <a:endParaRPr sz="2590" dirty="0">
              <a:solidFill>
                <a:srgbClr val="FF0000"/>
              </a:solidFill>
            </a:endParaRPr>
          </a:p>
        </p:txBody>
      </p:sp>
      <p:sp>
        <p:nvSpPr>
          <p:cNvPr id="171" name="Google Shape;171;p22"/>
          <p:cNvSpPr txBox="1">
            <a:spLocks noGrp="1"/>
          </p:cNvSpPr>
          <p:nvPr>
            <p:ph type="body" idx="2"/>
          </p:nvPr>
        </p:nvSpPr>
        <p:spPr>
          <a:xfrm>
            <a:off x="6124574" y="677862"/>
            <a:ext cx="6067426" cy="6180138"/>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lvl="0" indent="0" algn="l" rtl="0">
              <a:lnSpc>
                <a:spcPct val="70000"/>
              </a:lnSpc>
              <a:spcBef>
                <a:spcPts val="0"/>
              </a:spcBef>
              <a:spcAft>
                <a:spcPts val="0"/>
              </a:spcAft>
              <a:buClr>
                <a:srgbClr val="FF0000"/>
              </a:buClr>
              <a:buSzPts val="2590"/>
              <a:buNone/>
            </a:pPr>
            <a:r>
              <a:rPr lang="en-US" sz="2590">
                <a:solidFill>
                  <a:srgbClr val="FF0000"/>
                </a:solidFill>
              </a:rPr>
              <a:t>ELA:</a:t>
            </a:r>
            <a:endParaRPr/>
          </a:p>
          <a:p>
            <a:pPr marL="0" lvl="0" indent="0" algn="l" rtl="0">
              <a:lnSpc>
                <a:spcPct val="70000"/>
              </a:lnSpc>
              <a:spcBef>
                <a:spcPts val="1000"/>
              </a:spcBef>
              <a:spcAft>
                <a:spcPts val="0"/>
              </a:spcAft>
              <a:buClr>
                <a:schemeClr val="dk1"/>
              </a:buClr>
              <a:buSzPts val="2590"/>
              <a:buNone/>
            </a:pPr>
            <a:endParaRPr sz="2590"/>
          </a:p>
        </p:txBody>
      </p:sp>
      <p:pic>
        <p:nvPicPr>
          <p:cNvPr id="173" name="Google Shape;173;p22"/>
          <p:cNvPicPr preferRelativeResize="0"/>
          <p:nvPr/>
        </p:nvPicPr>
        <p:blipFill rotWithShape="1">
          <a:blip r:embed="rId4">
            <a:alphaModFix/>
          </a:blip>
          <a:srcRect/>
          <a:stretch/>
        </p:blipFill>
        <p:spPr>
          <a:xfrm>
            <a:off x="6170293" y="1050587"/>
            <a:ext cx="5997894" cy="4961106"/>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4"/>
          <p:cNvSpPr txBox="1">
            <a:spLocks noGrp="1"/>
          </p:cNvSpPr>
          <p:nvPr>
            <p:ph type="title"/>
          </p:nvPr>
        </p:nvSpPr>
        <p:spPr>
          <a:xfrm>
            <a:off x="0" y="0"/>
            <a:ext cx="12168187" cy="677863"/>
          </a:xfrm>
          <a:prstGeom prst="rect">
            <a:avLst/>
          </a:prstGeom>
          <a:solidFill>
            <a:schemeClr val="dk1"/>
          </a:solid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3959"/>
              <a:buFont typeface="Calibri"/>
              <a:buNone/>
            </a:pPr>
            <a:r>
              <a:rPr lang="en-US" sz="3959" b="1">
                <a:solidFill>
                  <a:schemeClr val="lt1"/>
                </a:solidFill>
              </a:rPr>
              <a:t>5</a:t>
            </a:r>
            <a:r>
              <a:rPr lang="en-US" sz="3959" b="1" baseline="30000">
                <a:solidFill>
                  <a:schemeClr val="lt1"/>
                </a:solidFill>
              </a:rPr>
              <a:t>th</a:t>
            </a:r>
            <a:r>
              <a:rPr lang="en-US" sz="3959" b="1">
                <a:solidFill>
                  <a:schemeClr val="lt1"/>
                </a:solidFill>
              </a:rPr>
              <a:t> Grade Monday (“Do Nows” and important info.)</a:t>
            </a:r>
            <a:endParaRPr/>
          </a:p>
        </p:txBody>
      </p:sp>
      <p:sp>
        <p:nvSpPr>
          <p:cNvPr id="94" name="Google Shape;94;p14"/>
          <p:cNvSpPr txBox="1">
            <a:spLocks noGrp="1"/>
          </p:cNvSpPr>
          <p:nvPr>
            <p:ph type="body" idx="1"/>
          </p:nvPr>
        </p:nvSpPr>
        <p:spPr>
          <a:xfrm>
            <a:off x="0" y="677863"/>
            <a:ext cx="6124574" cy="6180137"/>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FF0000"/>
              </a:buClr>
              <a:buSzPts val="2800"/>
              <a:buNone/>
            </a:pPr>
            <a:r>
              <a:rPr lang="en-US" dirty="0">
                <a:solidFill>
                  <a:srgbClr val="FF0000"/>
                </a:solidFill>
              </a:rPr>
              <a:t>Math:</a:t>
            </a:r>
            <a:endParaRPr dirty="0"/>
          </a:p>
          <a:p>
            <a:pPr marL="228600" lvl="0" indent="-228600" algn="l" rtl="0">
              <a:lnSpc>
                <a:spcPct val="90000"/>
              </a:lnSpc>
              <a:spcBef>
                <a:spcPts val="1000"/>
              </a:spcBef>
              <a:spcAft>
                <a:spcPts val="0"/>
              </a:spcAft>
              <a:buClr>
                <a:schemeClr val="dk1"/>
              </a:buClr>
              <a:buSzPts val="2800"/>
              <a:buChar char="•"/>
            </a:pPr>
            <a:r>
              <a:rPr lang="en-US" sz="2400" dirty="0"/>
              <a:t>Write an expression for the operation described below.</a:t>
            </a:r>
            <a:endParaRPr sz="2400" dirty="0"/>
          </a:p>
          <a:p>
            <a:pPr marL="228600" lvl="0" indent="-228600" algn="l" rtl="0">
              <a:lnSpc>
                <a:spcPct val="90000"/>
              </a:lnSpc>
              <a:spcBef>
                <a:spcPts val="1000"/>
              </a:spcBef>
              <a:spcAft>
                <a:spcPts val="0"/>
              </a:spcAft>
              <a:buClr>
                <a:schemeClr val="dk1"/>
              </a:buClr>
              <a:buSzPts val="2800"/>
              <a:buChar char="•"/>
            </a:pPr>
            <a:r>
              <a:rPr lang="en-US" sz="2400" dirty="0"/>
              <a:t>multiply 10 by 4</a:t>
            </a:r>
            <a:endParaRPr sz="2400" dirty="0"/>
          </a:p>
        </p:txBody>
      </p:sp>
      <p:sp>
        <p:nvSpPr>
          <p:cNvPr id="95" name="Google Shape;95;p14"/>
          <p:cNvSpPr txBox="1">
            <a:spLocks noGrp="1"/>
          </p:cNvSpPr>
          <p:nvPr>
            <p:ph type="body" idx="2"/>
          </p:nvPr>
        </p:nvSpPr>
        <p:spPr>
          <a:xfrm>
            <a:off x="6124574" y="677862"/>
            <a:ext cx="6067426" cy="6180138"/>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FF0000"/>
              </a:buClr>
              <a:buSzPts val="2800"/>
              <a:buNone/>
            </a:pPr>
            <a:r>
              <a:rPr lang="en-US" dirty="0">
                <a:solidFill>
                  <a:srgbClr val="FF0000"/>
                </a:solidFill>
              </a:rPr>
              <a:t>ELA: </a:t>
            </a:r>
            <a:r>
              <a:rPr lang="en-US" b="1" dirty="0"/>
              <a:t>Directions: </a:t>
            </a:r>
            <a:r>
              <a:rPr lang="en-US" dirty="0"/>
              <a:t>Read each passage and then respond to the questions. </a:t>
            </a:r>
            <a:endParaRPr dirty="0"/>
          </a:p>
          <a:p>
            <a:pPr marL="0" lvl="0" indent="0" algn="l" rtl="0">
              <a:lnSpc>
                <a:spcPct val="90000"/>
              </a:lnSpc>
              <a:spcBef>
                <a:spcPts val="1000"/>
              </a:spcBef>
              <a:spcAft>
                <a:spcPts val="0"/>
              </a:spcAft>
              <a:buClr>
                <a:schemeClr val="dk1"/>
              </a:buClr>
              <a:buSzPts val="2800"/>
              <a:buNone/>
            </a:pPr>
            <a:endParaRPr dirty="0"/>
          </a:p>
        </p:txBody>
      </p:sp>
      <p:pic>
        <p:nvPicPr>
          <p:cNvPr id="96" name="Google Shape;96;p14"/>
          <p:cNvPicPr preferRelativeResize="0"/>
          <p:nvPr/>
        </p:nvPicPr>
        <p:blipFill rotWithShape="1">
          <a:blip r:embed="rId3">
            <a:alphaModFix/>
          </a:blip>
          <a:srcRect/>
          <a:stretch/>
        </p:blipFill>
        <p:spPr>
          <a:xfrm>
            <a:off x="6124573" y="1355727"/>
            <a:ext cx="6043613" cy="4301943"/>
          </a:xfrm>
          <a:prstGeom prst="rect">
            <a:avLst/>
          </a:prstGeom>
          <a:noFill/>
          <a:ln>
            <a:noFill/>
          </a:ln>
        </p:spPr>
      </p:pic>
      <p:sp>
        <p:nvSpPr>
          <p:cNvPr id="98" name="Google Shape;98;p14"/>
          <p:cNvSpPr/>
          <p:nvPr/>
        </p:nvSpPr>
        <p:spPr>
          <a:xfrm>
            <a:off x="60005" y="2412124"/>
            <a:ext cx="6096000" cy="4445877"/>
          </a:xfrm>
          <a:prstGeom prst="rect">
            <a:avLst/>
          </a:prstGeom>
          <a:noFill/>
          <a:ln>
            <a:noFill/>
          </a:ln>
        </p:spPr>
        <p:txBody>
          <a:bodyPr spcFirstLastPara="1" wrap="square" lIns="91425" tIns="45700" rIns="91425" bIns="45700" anchor="t" anchorCtr="0">
            <a:noAutofit/>
          </a:bodyPr>
          <a:lstStyle/>
          <a:p>
            <a:pPr lvl="0">
              <a:lnSpc>
                <a:spcPct val="80000"/>
              </a:lnSpc>
              <a:buClr>
                <a:srgbClr val="0070C0"/>
              </a:buClr>
              <a:buSzPts val="1665"/>
            </a:pPr>
            <a:r>
              <a:rPr lang="en-US" sz="1800" b="1" dirty="0">
                <a:solidFill>
                  <a:srgbClr val="0070C0"/>
                </a:solidFill>
                <a:latin typeface="Calibri"/>
                <a:cs typeface="Calibri"/>
                <a:sym typeface="Calibri"/>
              </a:rPr>
              <a:t>Mrs. Bryant’s office hours: Tuesday 11-1/Thurs. 12:20-2:30 via Class Dojo or 901-306-6813</a:t>
            </a:r>
            <a:endParaRPr lang="en-US" sz="1800" dirty="0">
              <a:latin typeface="Calibri"/>
              <a:cs typeface="Calibri"/>
              <a:sym typeface="Calibri"/>
            </a:endParaRPr>
          </a:p>
          <a:p>
            <a:pPr lvl="0">
              <a:lnSpc>
                <a:spcPct val="80000"/>
              </a:lnSpc>
              <a:buClr>
                <a:srgbClr val="0070C0"/>
              </a:buClr>
              <a:buSzPts val="1665"/>
            </a:pPr>
            <a:r>
              <a:rPr lang="en-US" sz="1800" b="1" dirty="0">
                <a:solidFill>
                  <a:srgbClr val="0070C0"/>
                </a:solidFill>
                <a:latin typeface="Calibri"/>
                <a:cs typeface="Calibri"/>
                <a:sym typeface="Calibri"/>
              </a:rPr>
              <a:t>Mr. </a:t>
            </a:r>
            <a:r>
              <a:rPr lang="en-US" sz="1800" b="1" dirty="0" err="1">
                <a:solidFill>
                  <a:srgbClr val="0070C0"/>
                </a:solidFill>
                <a:latin typeface="Calibri"/>
                <a:cs typeface="Calibri"/>
                <a:sym typeface="Calibri"/>
              </a:rPr>
              <a:t>Pumphrey’s</a:t>
            </a:r>
            <a:r>
              <a:rPr lang="en-US" sz="1800" b="1" dirty="0">
                <a:solidFill>
                  <a:srgbClr val="0070C0"/>
                </a:solidFill>
                <a:latin typeface="Calibri"/>
                <a:cs typeface="Calibri"/>
                <a:sym typeface="Calibri"/>
              </a:rPr>
              <a:t> office hours: Tuesday 11-1/Thurs: 12:30-2:30 901-290-3796</a:t>
            </a:r>
          </a:p>
          <a:p>
            <a:pPr lvl="0"/>
            <a:r>
              <a:rPr lang="en-US" sz="1800" b="1" dirty="0">
                <a:solidFill>
                  <a:srgbClr val="0070C0"/>
                </a:solidFill>
                <a:latin typeface="Calibri"/>
                <a:cs typeface="Calibri"/>
                <a:sym typeface="Calibri"/>
              </a:rPr>
              <a:t>Ms. Davis’s office hours: Tues: 11-1/Thurs: 3-5 (901)602-6014</a:t>
            </a:r>
            <a:endParaRPr lang="en-US" sz="1800" dirty="0"/>
          </a:p>
          <a:p>
            <a:pPr lvl="0"/>
            <a:r>
              <a:rPr lang="en-US" sz="1800" b="1" dirty="0">
                <a:solidFill>
                  <a:srgbClr val="0070C0"/>
                </a:solidFill>
                <a:latin typeface="Calibri"/>
                <a:cs typeface="Calibri"/>
                <a:sym typeface="Calibri"/>
              </a:rPr>
              <a:t>Ms. Payne’s office hours: Tues: 11-1/Thurs: 3-5 </a:t>
            </a:r>
          </a:p>
          <a:p>
            <a:pPr lvl="0"/>
            <a:r>
              <a:rPr lang="en-US" sz="1800" b="1" dirty="0">
                <a:solidFill>
                  <a:srgbClr val="0070C0"/>
                </a:solidFill>
                <a:latin typeface="Calibri"/>
                <a:cs typeface="Calibri"/>
                <a:sym typeface="Calibri"/>
              </a:rPr>
              <a:t>(662) 913-9133, </a:t>
            </a:r>
            <a:r>
              <a:rPr lang="en-US" sz="1800" b="1" dirty="0">
                <a:solidFill>
                  <a:srgbClr val="0070C0"/>
                </a:solidFill>
                <a:latin typeface="Calibri"/>
                <a:cs typeface="Calibri"/>
                <a:sym typeface="Calibri"/>
                <a:hlinkClick r:id="rId4"/>
              </a:rPr>
              <a:t>paynec@scsk12.org</a:t>
            </a:r>
            <a:r>
              <a:rPr lang="en-US" sz="1800" b="1" dirty="0">
                <a:solidFill>
                  <a:srgbClr val="0070C0"/>
                </a:solidFill>
                <a:latin typeface="Calibri"/>
                <a:cs typeface="Calibri"/>
                <a:sym typeface="Calibri"/>
              </a:rPr>
              <a:t>, </a:t>
            </a:r>
            <a:r>
              <a:rPr lang="en-US" sz="1800" b="1" dirty="0" err="1">
                <a:solidFill>
                  <a:srgbClr val="0070C0"/>
                </a:solidFill>
                <a:latin typeface="Calibri"/>
                <a:cs typeface="Calibri"/>
                <a:sym typeface="Calibri"/>
              </a:rPr>
              <a:t>ClassDojo</a:t>
            </a:r>
            <a:endParaRPr lang="en-US" sz="1800" dirty="0"/>
          </a:p>
          <a:p>
            <a:pPr lvl="0">
              <a:lnSpc>
                <a:spcPct val="115000"/>
              </a:lnSpc>
              <a:spcBef>
                <a:spcPts val="1200"/>
              </a:spcBef>
              <a:buSzPts val="1100"/>
            </a:pPr>
            <a:r>
              <a:rPr lang="en-US" dirty="0"/>
              <a:t>Social Emotional Learning</a:t>
            </a:r>
          </a:p>
          <a:p>
            <a:pPr lvl="0">
              <a:lnSpc>
                <a:spcPct val="115000"/>
              </a:lnSpc>
              <a:spcBef>
                <a:spcPts val="1200"/>
              </a:spcBef>
              <a:buSzPts val="1100"/>
            </a:pPr>
            <a:r>
              <a:rPr lang="en-US" dirty="0"/>
              <a:t>Week of April 6, 2020</a:t>
            </a:r>
          </a:p>
          <a:p>
            <a:pPr lvl="0">
              <a:lnSpc>
                <a:spcPct val="115000"/>
              </a:lnSpc>
              <a:spcBef>
                <a:spcPts val="1200"/>
              </a:spcBef>
              <a:buSzPts val="1100"/>
            </a:pPr>
            <a:r>
              <a:rPr lang="en-US" dirty="0"/>
              <a:t>Name Your Emotion</a:t>
            </a:r>
          </a:p>
          <a:p>
            <a:pPr lvl="0">
              <a:lnSpc>
                <a:spcPct val="115000"/>
              </a:lnSpc>
              <a:spcBef>
                <a:spcPts val="1200"/>
              </a:spcBef>
              <a:spcAft>
                <a:spcPts val="1200"/>
              </a:spcAft>
              <a:buSzPts val="1100"/>
            </a:pPr>
            <a:r>
              <a:rPr lang="en-US" dirty="0"/>
              <a:t>Guardians have your child to state how they are feeling each day. This can be done with just you and the child, or as a group with the entire household. This helps everyone to know how everyone is feeling, what different emotions look like and how to better interact with family members based on how they are feeling.</a:t>
            </a:r>
          </a:p>
          <a:p>
            <a:pPr marL="0" marR="0" lvl="0" indent="0" algn="l" rtl="0">
              <a:spcBef>
                <a:spcPts val="0"/>
              </a:spcBef>
              <a:spcAft>
                <a:spcPts val="0"/>
              </a:spcAft>
              <a:buNone/>
            </a:pPr>
            <a:endParaRPr sz="1800" b="1" dirty="0">
              <a:solidFill>
                <a:srgbClr val="0070C0"/>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5"/>
          <p:cNvSpPr txBox="1">
            <a:spLocks noGrp="1"/>
          </p:cNvSpPr>
          <p:nvPr>
            <p:ph type="title"/>
          </p:nvPr>
        </p:nvSpPr>
        <p:spPr>
          <a:xfrm>
            <a:off x="0" y="0"/>
            <a:ext cx="12168187" cy="677863"/>
          </a:xfrm>
          <a:prstGeom prst="rect">
            <a:avLst/>
          </a:prstGeom>
          <a:solidFill>
            <a:schemeClr val="dk1"/>
          </a:solid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3959"/>
              <a:buFont typeface="Calibri"/>
              <a:buNone/>
            </a:pPr>
            <a:r>
              <a:rPr lang="en-US" sz="3959" b="1">
                <a:solidFill>
                  <a:schemeClr val="lt1"/>
                </a:solidFill>
              </a:rPr>
              <a:t>5</a:t>
            </a:r>
            <a:r>
              <a:rPr lang="en-US" sz="3959" b="1" baseline="30000">
                <a:solidFill>
                  <a:schemeClr val="lt1"/>
                </a:solidFill>
              </a:rPr>
              <a:t>th</a:t>
            </a:r>
            <a:r>
              <a:rPr lang="en-US" sz="3959" b="1">
                <a:solidFill>
                  <a:schemeClr val="lt1"/>
                </a:solidFill>
              </a:rPr>
              <a:t> Grade Tuesday (2 Slides)</a:t>
            </a:r>
            <a:endParaRPr/>
          </a:p>
        </p:txBody>
      </p:sp>
      <p:sp>
        <p:nvSpPr>
          <p:cNvPr id="104" name="Google Shape;104;p15"/>
          <p:cNvSpPr txBox="1">
            <a:spLocks noGrp="1"/>
          </p:cNvSpPr>
          <p:nvPr>
            <p:ph type="body" idx="1"/>
          </p:nvPr>
        </p:nvSpPr>
        <p:spPr>
          <a:xfrm>
            <a:off x="0" y="677863"/>
            <a:ext cx="6124574" cy="2994025"/>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lvl="0" indent="0" algn="l" rtl="0">
              <a:lnSpc>
                <a:spcPct val="80000"/>
              </a:lnSpc>
              <a:spcBef>
                <a:spcPts val="0"/>
              </a:spcBef>
              <a:spcAft>
                <a:spcPts val="0"/>
              </a:spcAft>
              <a:buClr>
                <a:srgbClr val="FF0000"/>
              </a:buClr>
              <a:buSzPts val="2800"/>
              <a:buNone/>
            </a:pPr>
            <a:r>
              <a:rPr lang="en-US">
                <a:solidFill>
                  <a:srgbClr val="FF0000"/>
                </a:solidFill>
              </a:rPr>
              <a:t>Math: </a:t>
            </a:r>
            <a:r>
              <a:rPr lang="en-US"/>
              <a:t>5.OA.A.2Write simple expressions that record calculations with numbers and interpret numerical expressions without evaluating them. </a:t>
            </a:r>
            <a:endParaRPr/>
          </a:p>
          <a:p>
            <a:pPr marL="0" lvl="0" indent="0" algn="l" rtl="0">
              <a:lnSpc>
                <a:spcPct val="80000"/>
              </a:lnSpc>
              <a:spcBef>
                <a:spcPts val="1000"/>
              </a:spcBef>
              <a:spcAft>
                <a:spcPts val="0"/>
              </a:spcAft>
              <a:buClr>
                <a:srgbClr val="FF0000"/>
              </a:buClr>
              <a:buSzPts val="2800"/>
              <a:buNone/>
            </a:pPr>
            <a:r>
              <a:rPr lang="en-US">
                <a:solidFill>
                  <a:srgbClr val="FF0000"/>
                </a:solidFill>
              </a:rPr>
              <a:t>Complete 2 I-ready lessons each week.</a:t>
            </a:r>
            <a:endParaRPr/>
          </a:p>
          <a:p>
            <a:pPr marL="0" lvl="0" indent="0" algn="l" rtl="0">
              <a:lnSpc>
                <a:spcPct val="80000"/>
              </a:lnSpc>
              <a:spcBef>
                <a:spcPts val="1000"/>
              </a:spcBef>
              <a:spcAft>
                <a:spcPts val="0"/>
              </a:spcAft>
              <a:buClr>
                <a:schemeClr val="dk1"/>
              </a:buClr>
              <a:buSzPts val="2800"/>
              <a:buNone/>
            </a:pPr>
            <a:endParaRPr>
              <a:solidFill>
                <a:srgbClr val="FF0000"/>
              </a:solidFill>
            </a:endParaRPr>
          </a:p>
        </p:txBody>
      </p:sp>
      <p:sp>
        <p:nvSpPr>
          <p:cNvPr id="105" name="Google Shape;105;p15"/>
          <p:cNvSpPr txBox="1">
            <a:spLocks noGrp="1"/>
          </p:cNvSpPr>
          <p:nvPr>
            <p:ph type="body" idx="2"/>
          </p:nvPr>
        </p:nvSpPr>
        <p:spPr>
          <a:xfrm>
            <a:off x="6124574" y="677862"/>
            <a:ext cx="6067426" cy="5892755"/>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lvl="0" indent="0" algn="l" rtl="0">
              <a:lnSpc>
                <a:spcPct val="80000"/>
              </a:lnSpc>
              <a:spcBef>
                <a:spcPts val="0"/>
              </a:spcBef>
              <a:spcAft>
                <a:spcPts val="0"/>
              </a:spcAft>
              <a:buClr>
                <a:srgbClr val="FF0000"/>
              </a:buClr>
              <a:buSzPts val="2800"/>
              <a:buNone/>
            </a:pPr>
            <a:r>
              <a:rPr lang="en-US">
                <a:solidFill>
                  <a:srgbClr val="FF0000"/>
                </a:solidFill>
              </a:rPr>
              <a:t>ELA: </a:t>
            </a:r>
            <a:r>
              <a:rPr lang="en-US"/>
              <a:t>Using details to support inferences. (RI.KID.1) Using context clues to determine the meanings of unknown words. (FL.5.1)</a:t>
            </a:r>
            <a:endParaRPr/>
          </a:p>
          <a:p>
            <a:pPr marL="228600" lvl="0" indent="-228600" algn="l" rtl="0">
              <a:lnSpc>
                <a:spcPct val="80000"/>
              </a:lnSpc>
              <a:spcBef>
                <a:spcPts val="1000"/>
              </a:spcBef>
              <a:spcAft>
                <a:spcPts val="0"/>
              </a:spcAft>
              <a:buClr>
                <a:schemeClr val="dk1"/>
              </a:buClr>
              <a:buSzPts val="2800"/>
              <a:buChar char="•"/>
            </a:pPr>
            <a:r>
              <a:rPr lang="en-US"/>
              <a:t>Iready teacher assigned lesson for RI.KID.1</a:t>
            </a:r>
            <a:endParaRPr/>
          </a:p>
          <a:p>
            <a:pPr marL="228600" lvl="0" indent="-228600" algn="l" rtl="0">
              <a:lnSpc>
                <a:spcPct val="80000"/>
              </a:lnSpc>
              <a:spcBef>
                <a:spcPts val="1000"/>
              </a:spcBef>
              <a:spcAft>
                <a:spcPts val="0"/>
              </a:spcAft>
              <a:buClr>
                <a:schemeClr val="dk1"/>
              </a:buClr>
              <a:buSzPts val="2800"/>
              <a:buChar char="•"/>
            </a:pPr>
            <a:r>
              <a:rPr lang="en-US"/>
              <a:t>Use IXL to practice using context clues</a:t>
            </a:r>
            <a:endParaRPr/>
          </a:p>
          <a:p>
            <a:pPr marL="0" lvl="0" indent="0" algn="l" rtl="0">
              <a:lnSpc>
                <a:spcPct val="80000"/>
              </a:lnSpc>
              <a:spcBef>
                <a:spcPts val="1000"/>
              </a:spcBef>
              <a:spcAft>
                <a:spcPts val="0"/>
              </a:spcAft>
              <a:buClr>
                <a:schemeClr val="dk1"/>
              </a:buClr>
              <a:buSzPts val="2800"/>
              <a:buNone/>
            </a:pPr>
            <a:r>
              <a:rPr lang="en-US"/>
              <a:t>*Refer to SS for writing prompt.</a:t>
            </a:r>
            <a:endParaRPr/>
          </a:p>
          <a:p>
            <a:pPr marL="0" lvl="0" indent="0" algn="l" rtl="0">
              <a:lnSpc>
                <a:spcPct val="80000"/>
              </a:lnSpc>
              <a:spcBef>
                <a:spcPts val="1000"/>
              </a:spcBef>
              <a:spcAft>
                <a:spcPts val="0"/>
              </a:spcAft>
              <a:buClr>
                <a:schemeClr val="dk1"/>
              </a:buClr>
              <a:buSzPts val="2800"/>
              <a:buNone/>
            </a:pPr>
            <a:endParaRPr/>
          </a:p>
          <a:p>
            <a:pPr marL="228600" lvl="0" indent="-228600" algn="l" rtl="0">
              <a:lnSpc>
                <a:spcPct val="80000"/>
              </a:lnSpc>
              <a:spcBef>
                <a:spcPts val="1000"/>
              </a:spcBef>
              <a:spcAft>
                <a:spcPts val="0"/>
              </a:spcAft>
              <a:buClr>
                <a:schemeClr val="dk1"/>
              </a:buClr>
              <a:buSzPts val="2800"/>
              <a:buChar char="•"/>
            </a:pPr>
            <a:r>
              <a:rPr lang="en-US"/>
              <a:t>Week 1 </a:t>
            </a:r>
            <a:endParaRPr/>
          </a:p>
          <a:p>
            <a:pPr marL="228600" lvl="0" indent="-228600" algn="l" rtl="0">
              <a:lnSpc>
                <a:spcPct val="80000"/>
              </a:lnSpc>
              <a:spcBef>
                <a:spcPts val="1000"/>
              </a:spcBef>
              <a:spcAft>
                <a:spcPts val="0"/>
              </a:spcAft>
              <a:buClr>
                <a:schemeClr val="dk1"/>
              </a:buClr>
              <a:buSzPts val="2800"/>
              <a:buChar char="•"/>
            </a:pPr>
            <a:r>
              <a:rPr lang="en-US"/>
              <a:t>Physical Science - Welcome, Scientists </a:t>
            </a:r>
            <a:endParaRPr/>
          </a:p>
          <a:p>
            <a:pPr marL="228600" lvl="0" indent="-228600" algn="l" rtl="0">
              <a:lnSpc>
                <a:spcPct val="80000"/>
              </a:lnSpc>
              <a:spcBef>
                <a:spcPts val="1000"/>
              </a:spcBef>
              <a:spcAft>
                <a:spcPts val="0"/>
              </a:spcAft>
              <a:buClr>
                <a:schemeClr val="dk1"/>
              </a:buClr>
              <a:buSzPts val="2800"/>
              <a:buChar char="•"/>
            </a:pPr>
            <a:r>
              <a:rPr lang="en-US"/>
              <a:t>Log in through Clever: </a:t>
            </a:r>
            <a:endParaRPr/>
          </a:p>
          <a:p>
            <a:pPr marL="228600" lvl="0" indent="-228600" algn="l" rtl="0">
              <a:lnSpc>
                <a:spcPct val="80000"/>
              </a:lnSpc>
              <a:spcBef>
                <a:spcPts val="1000"/>
              </a:spcBef>
              <a:spcAft>
                <a:spcPts val="0"/>
              </a:spcAft>
              <a:buClr>
                <a:schemeClr val="dk1"/>
              </a:buClr>
              <a:buSzPts val="2800"/>
              <a:buChar char="•"/>
            </a:pPr>
            <a:r>
              <a:rPr lang="en-US"/>
              <a:t>Studies weekly/ Science 5th grade </a:t>
            </a:r>
            <a:endParaRPr/>
          </a:p>
          <a:p>
            <a:pPr marL="0" lvl="0" indent="0" algn="l" rtl="0">
              <a:lnSpc>
                <a:spcPct val="80000"/>
              </a:lnSpc>
              <a:spcBef>
                <a:spcPts val="1000"/>
              </a:spcBef>
              <a:spcAft>
                <a:spcPts val="0"/>
              </a:spcAft>
              <a:buClr>
                <a:schemeClr val="dk1"/>
              </a:buClr>
              <a:buSzPts val="2800"/>
              <a:buNone/>
            </a:pPr>
            <a:endParaRPr/>
          </a:p>
          <a:p>
            <a:pPr marL="0" lvl="0" indent="0" algn="l" rtl="0">
              <a:lnSpc>
                <a:spcPct val="80000"/>
              </a:lnSpc>
              <a:spcBef>
                <a:spcPts val="1000"/>
              </a:spcBef>
              <a:spcAft>
                <a:spcPts val="0"/>
              </a:spcAft>
              <a:buClr>
                <a:schemeClr val="dk1"/>
              </a:buClr>
              <a:buSzPts val="2800"/>
              <a:buNone/>
            </a:pPr>
            <a:endParaRPr/>
          </a:p>
          <a:p>
            <a:pPr marL="0" lvl="0" indent="0" algn="l" rtl="0">
              <a:lnSpc>
                <a:spcPct val="80000"/>
              </a:lnSpc>
              <a:spcBef>
                <a:spcPts val="1000"/>
              </a:spcBef>
              <a:spcAft>
                <a:spcPts val="0"/>
              </a:spcAft>
              <a:buClr>
                <a:schemeClr val="dk1"/>
              </a:buClr>
              <a:buSzPts val="2800"/>
              <a:buNone/>
            </a:pPr>
            <a:endParaRPr/>
          </a:p>
        </p:txBody>
      </p:sp>
      <p:sp>
        <p:nvSpPr>
          <p:cNvPr id="106" name="Google Shape;106;p15"/>
          <p:cNvSpPr txBox="1"/>
          <p:nvPr/>
        </p:nvSpPr>
        <p:spPr>
          <a:xfrm>
            <a:off x="6148387" y="3831020"/>
            <a:ext cx="6019800" cy="3026979"/>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FF0000"/>
              </a:buClr>
              <a:buSzPts val="2800"/>
              <a:buFont typeface="Arial"/>
              <a:buNone/>
            </a:pPr>
            <a:r>
              <a:rPr lang="en-US" sz="2800">
                <a:solidFill>
                  <a:srgbClr val="FF0000"/>
                </a:solidFill>
                <a:latin typeface="Calibri"/>
                <a:ea typeface="Calibri"/>
                <a:cs typeface="Calibri"/>
                <a:sym typeface="Calibri"/>
              </a:rPr>
              <a:t>Science:</a:t>
            </a:r>
            <a:endParaRPr/>
          </a:p>
        </p:txBody>
      </p:sp>
      <p:sp>
        <p:nvSpPr>
          <p:cNvPr id="107" name="Google Shape;107;p15"/>
          <p:cNvSpPr txBox="1"/>
          <p:nvPr/>
        </p:nvSpPr>
        <p:spPr>
          <a:xfrm>
            <a:off x="23813" y="2632841"/>
            <a:ext cx="6124574" cy="4225159"/>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lvl="0">
              <a:lnSpc>
                <a:spcPct val="90000"/>
              </a:lnSpc>
              <a:buClr>
                <a:srgbClr val="FF0000"/>
              </a:buClr>
              <a:buSzPts val="2800"/>
            </a:pPr>
            <a:r>
              <a:rPr lang="en-US" sz="2800" dirty="0">
                <a:solidFill>
                  <a:srgbClr val="FF0000"/>
                </a:solidFill>
                <a:latin typeface="Calibri"/>
                <a:ea typeface="Calibri"/>
                <a:cs typeface="Calibri"/>
                <a:sym typeface="Calibri"/>
              </a:rPr>
              <a:t>S. Studies: </a:t>
            </a:r>
            <a:r>
              <a:rPr lang="en-US" sz="2800" dirty="0">
                <a:latin typeface="Calibri"/>
                <a:ea typeface="Calibri"/>
                <a:cs typeface="Calibri"/>
                <a:sym typeface="Calibri"/>
              </a:rPr>
              <a:t>Log in through Clever</a:t>
            </a:r>
          </a:p>
          <a:p>
            <a:pPr marL="342900" lvl="0" indent="-342900">
              <a:lnSpc>
                <a:spcPct val="90000"/>
              </a:lnSpc>
              <a:buClr>
                <a:srgbClr val="FF0000"/>
              </a:buClr>
              <a:buSzPts val="2800"/>
              <a:buFont typeface="Arial" panose="020B0604020202020204" pitchFamily="34" charset="0"/>
              <a:buChar char="•"/>
            </a:pPr>
            <a:r>
              <a:rPr lang="en-US" sz="2400" dirty="0">
                <a:latin typeface="Calibri"/>
                <a:ea typeface="Calibri"/>
                <a:cs typeface="Calibri"/>
                <a:sym typeface="Calibri"/>
              </a:rPr>
              <a:t>Studies Weekly/Social Studies 5</a:t>
            </a:r>
            <a:r>
              <a:rPr lang="en-US" sz="2400" baseline="30000" dirty="0">
                <a:latin typeface="Calibri"/>
                <a:ea typeface="Calibri"/>
                <a:cs typeface="Calibri"/>
                <a:sym typeface="Calibri"/>
              </a:rPr>
              <a:t>th</a:t>
            </a:r>
            <a:r>
              <a:rPr lang="en-US" sz="2400" dirty="0">
                <a:latin typeface="Calibri"/>
                <a:ea typeface="Calibri"/>
                <a:cs typeface="Calibri"/>
                <a:sym typeface="Calibri"/>
              </a:rPr>
              <a:t> grade </a:t>
            </a:r>
          </a:p>
          <a:p>
            <a:pPr marL="342900" lvl="0" indent="-342900">
              <a:lnSpc>
                <a:spcPct val="90000"/>
              </a:lnSpc>
              <a:buClr>
                <a:srgbClr val="FF0000"/>
              </a:buClr>
              <a:buSzPts val="2800"/>
              <a:buFont typeface="Arial" panose="020B0604020202020204" pitchFamily="34" charset="0"/>
              <a:buChar char="•"/>
            </a:pPr>
            <a:r>
              <a:rPr lang="en-US" sz="2400" dirty="0">
                <a:latin typeface="Calibri"/>
                <a:ea typeface="Calibri"/>
                <a:cs typeface="Calibri"/>
                <a:sym typeface="Calibri"/>
              </a:rPr>
              <a:t>TN5-1 (An Industrial Move)</a:t>
            </a:r>
          </a:p>
          <a:p>
            <a:pPr marL="342900" lvl="0" indent="-342900">
              <a:lnSpc>
                <a:spcPct val="90000"/>
              </a:lnSpc>
              <a:buClr>
                <a:srgbClr val="FF0000"/>
              </a:buClr>
              <a:buSzPts val="2800"/>
              <a:buFont typeface="Arial" panose="020B0604020202020204" pitchFamily="34" charset="0"/>
              <a:buChar char="•"/>
            </a:pPr>
            <a:r>
              <a:rPr lang="en-US" sz="2400" dirty="0">
                <a:latin typeface="Calibri"/>
                <a:ea typeface="Calibri"/>
                <a:cs typeface="Calibri"/>
                <a:sym typeface="Calibri"/>
              </a:rPr>
              <a:t>Grade 5 Volume 1 Issue 1</a:t>
            </a:r>
          </a:p>
          <a:p>
            <a:pPr marL="342900" lvl="0" indent="-342900">
              <a:lnSpc>
                <a:spcPct val="90000"/>
              </a:lnSpc>
              <a:buClr>
                <a:srgbClr val="FF0000"/>
              </a:buClr>
              <a:buSzPts val="2800"/>
              <a:buFont typeface="Arial" panose="020B0604020202020204" pitchFamily="34" charset="0"/>
              <a:buChar char="•"/>
            </a:pPr>
            <a:r>
              <a:rPr lang="en-US" sz="2400" dirty="0">
                <a:latin typeface="Calibri"/>
                <a:ea typeface="Calibri"/>
                <a:cs typeface="Calibri"/>
                <a:sym typeface="Calibri"/>
              </a:rPr>
              <a:t>Directions: Read through the article and answer questions under </a:t>
            </a:r>
            <a:r>
              <a:rPr lang="en-US" sz="2400" b="1" dirty="0">
                <a:latin typeface="Calibri"/>
                <a:ea typeface="Calibri"/>
                <a:cs typeface="Calibri"/>
                <a:sym typeface="Calibri"/>
              </a:rPr>
              <a:t>Think and Review (1-4)</a:t>
            </a:r>
          </a:p>
          <a:p>
            <a:pPr marL="342900" lvl="0" indent="-342900">
              <a:lnSpc>
                <a:spcPct val="90000"/>
              </a:lnSpc>
              <a:buClr>
                <a:srgbClr val="FF0000"/>
              </a:buClr>
              <a:buSzPts val="2800"/>
              <a:buFont typeface="Arial" panose="020B0604020202020204" pitchFamily="34" charset="0"/>
              <a:buChar char="•"/>
            </a:pPr>
            <a:r>
              <a:rPr lang="en-US" sz="2400" b="1" dirty="0">
                <a:latin typeface="Calibri"/>
                <a:ea typeface="Calibri"/>
                <a:cs typeface="Calibri"/>
                <a:sym typeface="Calibri"/>
              </a:rPr>
              <a:t>Weekly Writing Prompt: Write one paragraph explaining the reasons the South had to embrace industrialization after the Civil War. Be sure to check for correct grammar, spelling and punctuation.</a:t>
            </a:r>
          </a:p>
          <a:p>
            <a:pPr lvl="0">
              <a:lnSpc>
                <a:spcPct val="90000"/>
              </a:lnSpc>
              <a:buClr>
                <a:srgbClr val="FF0000"/>
              </a:buClr>
              <a:buSzPts val="2800"/>
            </a:pPr>
            <a:endParaRPr lang="en-US" sz="2400" dirty="0">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6"/>
          <p:cNvSpPr txBox="1">
            <a:spLocks noGrp="1"/>
          </p:cNvSpPr>
          <p:nvPr>
            <p:ph type="title"/>
          </p:nvPr>
        </p:nvSpPr>
        <p:spPr>
          <a:xfrm>
            <a:off x="0" y="0"/>
            <a:ext cx="12168187" cy="677863"/>
          </a:xfrm>
          <a:prstGeom prst="rect">
            <a:avLst/>
          </a:prstGeom>
          <a:solidFill>
            <a:schemeClr val="dk1"/>
          </a:solid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3959"/>
              <a:buFont typeface="Calibri"/>
              <a:buNone/>
            </a:pPr>
            <a:r>
              <a:rPr lang="en-US" sz="3959" b="1">
                <a:solidFill>
                  <a:schemeClr val="lt1"/>
                </a:solidFill>
              </a:rPr>
              <a:t>5</a:t>
            </a:r>
            <a:r>
              <a:rPr lang="en-US" sz="3959" b="1" baseline="30000">
                <a:solidFill>
                  <a:schemeClr val="lt1"/>
                </a:solidFill>
              </a:rPr>
              <a:t>th</a:t>
            </a:r>
            <a:r>
              <a:rPr lang="en-US" sz="3959" b="1">
                <a:solidFill>
                  <a:schemeClr val="lt1"/>
                </a:solidFill>
              </a:rPr>
              <a:t> Grade Tuesday (“Do Nows” and important info.)</a:t>
            </a:r>
            <a:endParaRPr/>
          </a:p>
        </p:txBody>
      </p:sp>
      <p:sp>
        <p:nvSpPr>
          <p:cNvPr id="113" name="Google Shape;113;p16"/>
          <p:cNvSpPr txBox="1">
            <a:spLocks noGrp="1"/>
          </p:cNvSpPr>
          <p:nvPr>
            <p:ph type="body" idx="1"/>
          </p:nvPr>
        </p:nvSpPr>
        <p:spPr>
          <a:xfrm>
            <a:off x="0" y="677863"/>
            <a:ext cx="6124574" cy="6180137"/>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FF0000"/>
              </a:buClr>
              <a:buSzPts val="2800"/>
              <a:buNone/>
            </a:pPr>
            <a:r>
              <a:rPr lang="en-US" dirty="0">
                <a:solidFill>
                  <a:srgbClr val="FF0000"/>
                </a:solidFill>
              </a:rPr>
              <a:t>Math:</a:t>
            </a:r>
            <a:endParaRPr dirty="0"/>
          </a:p>
          <a:p>
            <a:pPr marL="228600" lvl="0" indent="-228600" algn="l" rtl="0">
              <a:lnSpc>
                <a:spcPct val="90000"/>
              </a:lnSpc>
              <a:spcBef>
                <a:spcPts val="1000"/>
              </a:spcBef>
              <a:spcAft>
                <a:spcPts val="0"/>
              </a:spcAft>
              <a:buClr>
                <a:schemeClr val="dk1"/>
              </a:buClr>
              <a:buSzPts val="2800"/>
              <a:buChar char="•"/>
            </a:pPr>
            <a:r>
              <a:rPr lang="en-US" dirty="0"/>
              <a:t>Write an expression for the sequence of operations described below.</a:t>
            </a:r>
            <a:endParaRPr dirty="0"/>
          </a:p>
          <a:p>
            <a:pPr marL="0" lvl="0" indent="0" algn="l" rtl="0">
              <a:lnSpc>
                <a:spcPct val="90000"/>
              </a:lnSpc>
              <a:spcBef>
                <a:spcPts val="1000"/>
              </a:spcBef>
              <a:spcAft>
                <a:spcPts val="0"/>
              </a:spcAft>
              <a:buClr>
                <a:schemeClr val="dk1"/>
              </a:buClr>
              <a:buSzPts val="2800"/>
              <a:buNone/>
            </a:pPr>
            <a:r>
              <a:rPr lang="en-US" dirty="0"/>
              <a:t>	Add 8 and 10, then multiply 3 by the result</a:t>
            </a:r>
            <a:endParaRPr dirty="0"/>
          </a:p>
          <a:p>
            <a:pPr marL="0" lvl="0" indent="0" algn="l" rtl="0">
              <a:lnSpc>
                <a:spcPct val="90000"/>
              </a:lnSpc>
              <a:spcBef>
                <a:spcPts val="1000"/>
              </a:spcBef>
              <a:spcAft>
                <a:spcPts val="0"/>
              </a:spcAft>
              <a:buClr>
                <a:schemeClr val="dk1"/>
              </a:buClr>
              <a:buSzPts val="2800"/>
              <a:buNone/>
            </a:pPr>
            <a:endParaRPr dirty="0">
              <a:solidFill>
                <a:srgbClr val="FF0000"/>
              </a:solidFill>
            </a:endParaRPr>
          </a:p>
        </p:txBody>
      </p:sp>
      <p:sp>
        <p:nvSpPr>
          <p:cNvPr id="114" name="Google Shape;114;p16"/>
          <p:cNvSpPr txBox="1">
            <a:spLocks noGrp="1"/>
          </p:cNvSpPr>
          <p:nvPr>
            <p:ph type="body" idx="2"/>
          </p:nvPr>
        </p:nvSpPr>
        <p:spPr>
          <a:xfrm>
            <a:off x="6124574" y="677862"/>
            <a:ext cx="6067426" cy="6180138"/>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FF0000"/>
              </a:buClr>
              <a:buSzPts val="2800"/>
              <a:buNone/>
            </a:pPr>
            <a:r>
              <a:rPr lang="en-US" dirty="0">
                <a:solidFill>
                  <a:srgbClr val="FF0000"/>
                </a:solidFill>
              </a:rPr>
              <a:t>ELA: </a:t>
            </a:r>
            <a:r>
              <a:rPr lang="en-US" b="1" dirty="0"/>
              <a:t>Directions: </a:t>
            </a:r>
            <a:r>
              <a:rPr lang="en-US" dirty="0"/>
              <a:t>Read each passage and then respond to the questions. </a:t>
            </a:r>
            <a:endParaRPr dirty="0"/>
          </a:p>
          <a:p>
            <a:pPr marL="0" lvl="0" indent="0" algn="l" rtl="0">
              <a:lnSpc>
                <a:spcPct val="90000"/>
              </a:lnSpc>
              <a:spcBef>
                <a:spcPts val="1000"/>
              </a:spcBef>
              <a:spcAft>
                <a:spcPts val="0"/>
              </a:spcAft>
              <a:buClr>
                <a:schemeClr val="dk1"/>
              </a:buClr>
              <a:buSzPts val="2800"/>
              <a:buNone/>
            </a:pPr>
            <a:endParaRPr dirty="0"/>
          </a:p>
        </p:txBody>
      </p:sp>
      <p:sp>
        <p:nvSpPr>
          <p:cNvPr id="115" name="Google Shape;115;p16"/>
          <p:cNvSpPr txBox="1"/>
          <p:nvPr/>
        </p:nvSpPr>
        <p:spPr>
          <a:xfrm flipH="1">
            <a:off x="6170292" y="5675586"/>
            <a:ext cx="5997894" cy="982439"/>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dirty="0"/>
          </a:p>
        </p:txBody>
      </p:sp>
      <p:pic>
        <p:nvPicPr>
          <p:cNvPr id="116" name="Google Shape;116;p16"/>
          <p:cNvPicPr preferRelativeResize="0"/>
          <p:nvPr/>
        </p:nvPicPr>
        <p:blipFill rotWithShape="1">
          <a:blip r:embed="rId3">
            <a:alphaModFix/>
          </a:blip>
          <a:srcRect/>
          <a:stretch/>
        </p:blipFill>
        <p:spPr>
          <a:xfrm>
            <a:off x="6124574" y="1529256"/>
            <a:ext cx="6043612" cy="4146330"/>
          </a:xfrm>
          <a:prstGeom prst="rect">
            <a:avLst/>
          </a:prstGeom>
          <a:noFill/>
          <a:ln>
            <a:noFill/>
          </a:ln>
        </p:spPr>
      </p:pic>
      <p:sp>
        <p:nvSpPr>
          <p:cNvPr id="117" name="Google Shape;117;p16"/>
          <p:cNvSpPr/>
          <p:nvPr/>
        </p:nvSpPr>
        <p:spPr>
          <a:xfrm>
            <a:off x="74292" y="3090041"/>
            <a:ext cx="6026468" cy="3767959"/>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b="1" dirty="0">
              <a:solidFill>
                <a:srgbClr val="0070C0"/>
              </a:solidFill>
              <a:latin typeface="Calibri"/>
              <a:ea typeface="Calibri"/>
              <a:cs typeface="Calibri"/>
              <a:sym typeface="Calibri"/>
            </a:endParaRPr>
          </a:p>
          <a:p>
            <a:pPr lvl="0">
              <a:lnSpc>
                <a:spcPct val="80000"/>
              </a:lnSpc>
              <a:buClr>
                <a:srgbClr val="0070C0"/>
              </a:buClr>
              <a:buSzPts val="1665"/>
            </a:pPr>
            <a:r>
              <a:rPr lang="en-US" sz="1800" b="1" dirty="0">
                <a:solidFill>
                  <a:srgbClr val="0070C0"/>
                </a:solidFill>
                <a:latin typeface="Calibri"/>
                <a:cs typeface="Calibri"/>
                <a:sym typeface="Calibri"/>
              </a:rPr>
              <a:t>Mrs. Bryant’s office hours: Tuesday 11-1/Thurs. 12:20-2:30 via Class Dojo or 901-306-6813</a:t>
            </a:r>
            <a:endParaRPr lang="en-US" sz="1800" dirty="0">
              <a:latin typeface="Calibri"/>
              <a:cs typeface="Calibri"/>
              <a:sym typeface="Calibri"/>
            </a:endParaRPr>
          </a:p>
          <a:p>
            <a:pPr lvl="0">
              <a:lnSpc>
                <a:spcPct val="80000"/>
              </a:lnSpc>
              <a:buClr>
                <a:srgbClr val="0070C0"/>
              </a:buClr>
              <a:buSzPts val="1665"/>
            </a:pPr>
            <a:r>
              <a:rPr lang="en-US" sz="1800" b="1" dirty="0">
                <a:solidFill>
                  <a:srgbClr val="0070C0"/>
                </a:solidFill>
                <a:latin typeface="Calibri"/>
                <a:cs typeface="Calibri"/>
                <a:sym typeface="Calibri"/>
              </a:rPr>
              <a:t>Mr. </a:t>
            </a:r>
            <a:r>
              <a:rPr lang="en-US" sz="1800" b="1" dirty="0" err="1">
                <a:solidFill>
                  <a:srgbClr val="0070C0"/>
                </a:solidFill>
                <a:latin typeface="Calibri"/>
                <a:cs typeface="Calibri"/>
                <a:sym typeface="Calibri"/>
              </a:rPr>
              <a:t>Pumphrey’s</a:t>
            </a:r>
            <a:r>
              <a:rPr lang="en-US" sz="1800" b="1" dirty="0">
                <a:solidFill>
                  <a:srgbClr val="0070C0"/>
                </a:solidFill>
                <a:latin typeface="Calibri"/>
                <a:cs typeface="Calibri"/>
                <a:sym typeface="Calibri"/>
              </a:rPr>
              <a:t> office hours: Tuesday 11-1/Thurs: 12:30-2:30 901-290-3796</a:t>
            </a:r>
          </a:p>
          <a:p>
            <a:pPr lvl="0"/>
            <a:r>
              <a:rPr lang="en-US" sz="1800" b="1" dirty="0">
                <a:solidFill>
                  <a:srgbClr val="0070C0"/>
                </a:solidFill>
                <a:latin typeface="Calibri"/>
                <a:cs typeface="Calibri"/>
                <a:sym typeface="Calibri"/>
              </a:rPr>
              <a:t>Ms. Davis’s office hours: Tues: 11-1/Thurs: 3-5 (901)602-6014</a:t>
            </a:r>
            <a:endParaRPr lang="en-US" sz="1800" dirty="0"/>
          </a:p>
          <a:p>
            <a:pPr lvl="0"/>
            <a:r>
              <a:rPr lang="en-US" sz="1800" b="1" dirty="0">
                <a:solidFill>
                  <a:srgbClr val="0070C0"/>
                </a:solidFill>
                <a:latin typeface="Calibri"/>
                <a:cs typeface="Calibri"/>
                <a:sym typeface="Calibri"/>
              </a:rPr>
              <a:t>Ms. Payne’s office hours: Tues: 11-1/Thurs: 3-5 </a:t>
            </a:r>
          </a:p>
          <a:p>
            <a:pPr lvl="0"/>
            <a:r>
              <a:rPr lang="en-US" sz="1800" b="1" dirty="0">
                <a:solidFill>
                  <a:srgbClr val="0070C0"/>
                </a:solidFill>
                <a:latin typeface="Calibri"/>
                <a:cs typeface="Calibri"/>
                <a:sym typeface="Calibri"/>
              </a:rPr>
              <a:t>(662) 913-9133, </a:t>
            </a:r>
            <a:r>
              <a:rPr lang="en-US" sz="1800" b="1" dirty="0">
                <a:solidFill>
                  <a:srgbClr val="0070C0"/>
                </a:solidFill>
                <a:latin typeface="Calibri"/>
                <a:cs typeface="Calibri"/>
                <a:sym typeface="Calibri"/>
                <a:hlinkClick r:id="rId4"/>
              </a:rPr>
              <a:t>paynec@scsk12.org</a:t>
            </a:r>
            <a:r>
              <a:rPr lang="en-US" sz="1800" b="1" dirty="0">
                <a:solidFill>
                  <a:srgbClr val="0070C0"/>
                </a:solidFill>
                <a:latin typeface="Calibri"/>
                <a:cs typeface="Calibri"/>
                <a:sym typeface="Calibri"/>
              </a:rPr>
              <a:t>, </a:t>
            </a:r>
            <a:r>
              <a:rPr lang="en-US" sz="1800" b="1" dirty="0" err="1">
                <a:solidFill>
                  <a:srgbClr val="0070C0"/>
                </a:solidFill>
                <a:latin typeface="Calibri"/>
                <a:cs typeface="Calibri"/>
                <a:sym typeface="Calibri"/>
              </a:rPr>
              <a:t>ClassDojo</a:t>
            </a:r>
            <a:endParaRPr lang="en-US" sz="1800" dirty="0"/>
          </a:p>
          <a:p>
            <a:pPr marL="0" marR="0" lvl="0" indent="0" algn="l" rtl="0">
              <a:spcBef>
                <a:spcPts val="0"/>
              </a:spcBef>
              <a:spcAft>
                <a:spcPts val="0"/>
              </a:spcAft>
              <a:buNone/>
            </a:pPr>
            <a:endParaRPr sz="1800" b="1" dirty="0">
              <a:solidFill>
                <a:srgbClr val="0070C0"/>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17"/>
          <p:cNvSpPr txBox="1">
            <a:spLocks noGrp="1"/>
          </p:cNvSpPr>
          <p:nvPr>
            <p:ph type="title"/>
          </p:nvPr>
        </p:nvSpPr>
        <p:spPr>
          <a:xfrm>
            <a:off x="0" y="0"/>
            <a:ext cx="12168187" cy="677863"/>
          </a:xfrm>
          <a:prstGeom prst="rect">
            <a:avLst/>
          </a:prstGeom>
          <a:solidFill>
            <a:schemeClr val="dk1"/>
          </a:solid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3959"/>
              <a:buFont typeface="Calibri"/>
              <a:buNone/>
            </a:pPr>
            <a:r>
              <a:rPr lang="en-US" sz="3959" b="1">
                <a:solidFill>
                  <a:schemeClr val="lt1"/>
                </a:solidFill>
              </a:rPr>
              <a:t>5</a:t>
            </a:r>
            <a:r>
              <a:rPr lang="en-US" sz="3959" b="1" baseline="30000">
                <a:solidFill>
                  <a:schemeClr val="lt1"/>
                </a:solidFill>
              </a:rPr>
              <a:t>th</a:t>
            </a:r>
            <a:r>
              <a:rPr lang="en-US" sz="3959" b="1">
                <a:solidFill>
                  <a:schemeClr val="lt1"/>
                </a:solidFill>
              </a:rPr>
              <a:t> Grade Wednesday (2 Slides)</a:t>
            </a:r>
            <a:endParaRPr/>
          </a:p>
        </p:txBody>
      </p:sp>
      <p:sp>
        <p:nvSpPr>
          <p:cNvPr id="123" name="Google Shape;123;p17"/>
          <p:cNvSpPr txBox="1">
            <a:spLocks noGrp="1"/>
          </p:cNvSpPr>
          <p:nvPr>
            <p:ph type="body" idx="1"/>
          </p:nvPr>
        </p:nvSpPr>
        <p:spPr>
          <a:xfrm>
            <a:off x="0" y="677863"/>
            <a:ext cx="6124574" cy="2994025"/>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lvl="0" indent="0" algn="l" rtl="0">
              <a:lnSpc>
                <a:spcPct val="70000"/>
              </a:lnSpc>
              <a:spcBef>
                <a:spcPts val="0"/>
              </a:spcBef>
              <a:spcAft>
                <a:spcPts val="0"/>
              </a:spcAft>
              <a:buClr>
                <a:srgbClr val="FF0000"/>
              </a:buClr>
              <a:buSzPts val="2590"/>
              <a:buNone/>
            </a:pPr>
            <a:r>
              <a:rPr lang="en-US" sz="2590">
                <a:solidFill>
                  <a:srgbClr val="FF0000"/>
                </a:solidFill>
              </a:rPr>
              <a:t>Math: </a:t>
            </a:r>
            <a:r>
              <a:rPr lang="en-US" sz="2590"/>
              <a:t>5.OA.A.2Write simple expressions that record calculations with numbers and interpret numerical expressions without evaluating them. </a:t>
            </a:r>
            <a:endParaRPr/>
          </a:p>
          <a:p>
            <a:pPr marL="0" lvl="0" indent="0" algn="l" rtl="0">
              <a:lnSpc>
                <a:spcPct val="70000"/>
              </a:lnSpc>
              <a:spcBef>
                <a:spcPts val="1000"/>
              </a:spcBef>
              <a:spcAft>
                <a:spcPts val="0"/>
              </a:spcAft>
              <a:buClr>
                <a:srgbClr val="FF0000"/>
              </a:buClr>
              <a:buSzPts val="2590"/>
              <a:buNone/>
            </a:pPr>
            <a:r>
              <a:rPr lang="en-US" sz="2590">
                <a:solidFill>
                  <a:srgbClr val="FF0000"/>
                </a:solidFill>
              </a:rPr>
              <a:t>Complete 2 I-ready lessons each week.</a:t>
            </a:r>
            <a:endParaRPr/>
          </a:p>
          <a:p>
            <a:pPr marL="0" lvl="0" indent="0" algn="l" rtl="0">
              <a:lnSpc>
                <a:spcPct val="70000"/>
              </a:lnSpc>
              <a:spcBef>
                <a:spcPts val="1000"/>
              </a:spcBef>
              <a:spcAft>
                <a:spcPts val="0"/>
              </a:spcAft>
              <a:buClr>
                <a:schemeClr val="dk1"/>
              </a:buClr>
              <a:buSzPts val="2590"/>
              <a:buNone/>
            </a:pPr>
            <a:endParaRPr sz="2590">
              <a:solidFill>
                <a:srgbClr val="FF0000"/>
              </a:solidFill>
            </a:endParaRPr>
          </a:p>
        </p:txBody>
      </p:sp>
      <p:sp>
        <p:nvSpPr>
          <p:cNvPr id="124" name="Google Shape;124;p17"/>
          <p:cNvSpPr txBox="1">
            <a:spLocks noGrp="1"/>
          </p:cNvSpPr>
          <p:nvPr>
            <p:ph type="body" idx="2"/>
          </p:nvPr>
        </p:nvSpPr>
        <p:spPr>
          <a:xfrm>
            <a:off x="6124574" y="677862"/>
            <a:ext cx="6067426" cy="2994025"/>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lvl="0" indent="0" algn="l" rtl="0">
              <a:lnSpc>
                <a:spcPct val="70000"/>
              </a:lnSpc>
              <a:spcBef>
                <a:spcPts val="0"/>
              </a:spcBef>
              <a:spcAft>
                <a:spcPts val="0"/>
              </a:spcAft>
              <a:buClr>
                <a:srgbClr val="FF0000"/>
              </a:buClr>
              <a:buSzPts val="2590"/>
              <a:buNone/>
            </a:pPr>
            <a:r>
              <a:rPr lang="en-US" sz="2590">
                <a:solidFill>
                  <a:srgbClr val="FF0000"/>
                </a:solidFill>
              </a:rPr>
              <a:t>ELA: </a:t>
            </a:r>
            <a:r>
              <a:rPr lang="en-US" sz="2590"/>
              <a:t>Using details to support inferences. (RI.KID.1) Using Greek and Latin root words to determine the meanings of unknown words. (FL.5.1)</a:t>
            </a:r>
            <a:endParaRPr/>
          </a:p>
          <a:p>
            <a:pPr marL="228600" lvl="0" indent="-228600" algn="l" rtl="0">
              <a:lnSpc>
                <a:spcPct val="70000"/>
              </a:lnSpc>
              <a:spcBef>
                <a:spcPts val="1000"/>
              </a:spcBef>
              <a:spcAft>
                <a:spcPts val="0"/>
              </a:spcAft>
              <a:buClr>
                <a:schemeClr val="dk1"/>
              </a:buClr>
              <a:buSzPts val="2590"/>
              <a:buChar char="•"/>
            </a:pPr>
            <a:r>
              <a:rPr lang="en-US" sz="2590"/>
              <a:t>Iready teacher assigned lesson for RI.KID.1</a:t>
            </a:r>
            <a:endParaRPr/>
          </a:p>
          <a:p>
            <a:pPr marL="228600" lvl="0" indent="-228600" algn="l" rtl="0">
              <a:lnSpc>
                <a:spcPct val="70000"/>
              </a:lnSpc>
              <a:spcBef>
                <a:spcPts val="1000"/>
              </a:spcBef>
              <a:spcAft>
                <a:spcPts val="0"/>
              </a:spcAft>
              <a:buClr>
                <a:schemeClr val="dk1"/>
              </a:buClr>
              <a:buSzPts val="2590"/>
              <a:buChar char="•"/>
            </a:pPr>
            <a:r>
              <a:rPr lang="en-US" sz="2590"/>
              <a:t>Use IXL to practice using Greek and Latin root words.</a:t>
            </a:r>
            <a:endParaRPr/>
          </a:p>
          <a:p>
            <a:pPr marL="0" lvl="0" indent="0" algn="l" rtl="0">
              <a:lnSpc>
                <a:spcPct val="70000"/>
              </a:lnSpc>
              <a:spcBef>
                <a:spcPts val="1000"/>
              </a:spcBef>
              <a:spcAft>
                <a:spcPts val="0"/>
              </a:spcAft>
              <a:buClr>
                <a:schemeClr val="dk1"/>
              </a:buClr>
              <a:buSzPts val="2590"/>
              <a:buNone/>
            </a:pPr>
            <a:r>
              <a:rPr lang="en-US" sz="2590"/>
              <a:t>*Refer to SS for writing prompt.</a:t>
            </a:r>
            <a:endParaRPr/>
          </a:p>
          <a:p>
            <a:pPr marL="0" lvl="0" indent="0" algn="l" rtl="0">
              <a:lnSpc>
                <a:spcPct val="70000"/>
              </a:lnSpc>
              <a:spcBef>
                <a:spcPts val="1000"/>
              </a:spcBef>
              <a:spcAft>
                <a:spcPts val="0"/>
              </a:spcAft>
              <a:buClr>
                <a:schemeClr val="dk1"/>
              </a:buClr>
              <a:buSzPts val="2590"/>
              <a:buNone/>
            </a:pPr>
            <a:endParaRPr sz="2590"/>
          </a:p>
          <a:p>
            <a:pPr marL="0" lvl="0" indent="0" algn="l" rtl="0">
              <a:lnSpc>
                <a:spcPct val="70000"/>
              </a:lnSpc>
              <a:spcBef>
                <a:spcPts val="1000"/>
              </a:spcBef>
              <a:spcAft>
                <a:spcPts val="0"/>
              </a:spcAft>
              <a:buClr>
                <a:schemeClr val="dk1"/>
              </a:buClr>
              <a:buSzPts val="2590"/>
              <a:buNone/>
            </a:pPr>
            <a:endParaRPr sz="2590"/>
          </a:p>
        </p:txBody>
      </p:sp>
      <p:sp>
        <p:nvSpPr>
          <p:cNvPr id="125" name="Google Shape;125;p17"/>
          <p:cNvSpPr txBox="1"/>
          <p:nvPr/>
        </p:nvSpPr>
        <p:spPr>
          <a:xfrm>
            <a:off x="6148387" y="3671888"/>
            <a:ext cx="6019800" cy="3186112"/>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FF0000"/>
              </a:buClr>
              <a:buSzPts val="2800"/>
              <a:buFont typeface="Arial"/>
              <a:buNone/>
            </a:pPr>
            <a:r>
              <a:rPr lang="en-US" sz="2800">
                <a:solidFill>
                  <a:srgbClr val="FF0000"/>
                </a:solidFill>
                <a:latin typeface="Calibri"/>
                <a:ea typeface="Calibri"/>
                <a:cs typeface="Calibri"/>
                <a:sym typeface="Calibri"/>
              </a:rPr>
              <a:t>Science:</a:t>
            </a:r>
            <a:endParaRPr/>
          </a:p>
        </p:txBody>
      </p:sp>
      <p:sp>
        <p:nvSpPr>
          <p:cNvPr id="126" name="Google Shape;126;p17"/>
          <p:cNvSpPr txBox="1"/>
          <p:nvPr/>
        </p:nvSpPr>
        <p:spPr>
          <a:xfrm>
            <a:off x="23813" y="2286001"/>
            <a:ext cx="6124574" cy="4445876"/>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lvl="0">
              <a:lnSpc>
                <a:spcPct val="90000"/>
              </a:lnSpc>
              <a:buClr>
                <a:srgbClr val="FF0000"/>
              </a:buClr>
              <a:buSzPts val="2800"/>
            </a:pPr>
            <a:r>
              <a:rPr lang="en-US" sz="2590">
                <a:solidFill>
                  <a:srgbClr val="FF0000"/>
                </a:solidFill>
                <a:latin typeface="Calibri"/>
                <a:ea typeface="Calibri"/>
                <a:cs typeface="Calibri"/>
                <a:sym typeface="Calibri"/>
              </a:rPr>
              <a:t>S. Studies: </a:t>
            </a:r>
            <a:r>
              <a:rPr lang="en-US" sz="2590">
                <a:latin typeface="Calibri"/>
                <a:ea typeface="Calibri"/>
                <a:cs typeface="Calibri"/>
                <a:sym typeface="Calibri"/>
              </a:rPr>
              <a:t>Log in through Clever</a:t>
            </a:r>
          </a:p>
          <a:p>
            <a:pPr marL="342900" lvl="0" indent="-342900">
              <a:lnSpc>
                <a:spcPct val="90000"/>
              </a:lnSpc>
              <a:buClr>
                <a:srgbClr val="FF0000"/>
              </a:buClr>
              <a:buSzPts val="2800"/>
              <a:buFont typeface="Arial" panose="020B0604020202020204" pitchFamily="34" charset="0"/>
              <a:buChar char="•"/>
            </a:pPr>
            <a:r>
              <a:rPr lang="en-US" sz="2400">
                <a:latin typeface="Calibri"/>
                <a:ea typeface="Calibri"/>
                <a:cs typeface="Calibri"/>
                <a:sym typeface="Calibri"/>
              </a:rPr>
              <a:t>Studies Weekly/Social Studies 5</a:t>
            </a:r>
            <a:r>
              <a:rPr lang="en-US" sz="2400" baseline="30000">
                <a:latin typeface="Calibri"/>
                <a:ea typeface="Calibri"/>
                <a:cs typeface="Calibri"/>
                <a:sym typeface="Calibri"/>
              </a:rPr>
              <a:t>th</a:t>
            </a:r>
            <a:r>
              <a:rPr lang="en-US" sz="2400">
                <a:latin typeface="Calibri"/>
                <a:ea typeface="Calibri"/>
                <a:cs typeface="Calibri"/>
                <a:sym typeface="Calibri"/>
              </a:rPr>
              <a:t> grade </a:t>
            </a:r>
          </a:p>
          <a:p>
            <a:pPr marL="342900" lvl="0" indent="-342900">
              <a:lnSpc>
                <a:spcPct val="90000"/>
              </a:lnSpc>
              <a:buClr>
                <a:srgbClr val="FF0000"/>
              </a:buClr>
              <a:buSzPts val="2800"/>
              <a:buFont typeface="Arial" panose="020B0604020202020204" pitchFamily="34" charset="0"/>
              <a:buChar char="•"/>
            </a:pPr>
            <a:r>
              <a:rPr lang="en-US" sz="2400">
                <a:latin typeface="Calibri"/>
                <a:ea typeface="Calibri"/>
                <a:cs typeface="Calibri"/>
                <a:sym typeface="Calibri"/>
              </a:rPr>
              <a:t>TN5-1 (An Industrial Move)</a:t>
            </a:r>
          </a:p>
          <a:p>
            <a:pPr marL="342900" lvl="0" indent="-342900">
              <a:lnSpc>
                <a:spcPct val="90000"/>
              </a:lnSpc>
              <a:buClr>
                <a:srgbClr val="FF0000"/>
              </a:buClr>
              <a:buSzPts val="2800"/>
              <a:buFont typeface="Arial" panose="020B0604020202020204" pitchFamily="34" charset="0"/>
              <a:buChar char="•"/>
            </a:pPr>
            <a:r>
              <a:rPr lang="en-US" sz="2400">
                <a:latin typeface="Calibri"/>
                <a:ea typeface="Calibri"/>
                <a:cs typeface="Calibri"/>
                <a:sym typeface="Calibri"/>
              </a:rPr>
              <a:t>Grade 5 Volume 1 Issue 1</a:t>
            </a:r>
          </a:p>
          <a:p>
            <a:pPr marL="342900" lvl="0" indent="-342900">
              <a:lnSpc>
                <a:spcPct val="90000"/>
              </a:lnSpc>
              <a:buClr>
                <a:srgbClr val="FF0000"/>
              </a:buClr>
              <a:buSzPts val="2800"/>
              <a:buFont typeface="Arial" panose="020B0604020202020204" pitchFamily="34" charset="0"/>
              <a:buChar char="•"/>
            </a:pPr>
            <a:r>
              <a:rPr lang="en-US" sz="2400">
                <a:latin typeface="Calibri"/>
                <a:ea typeface="Calibri"/>
                <a:cs typeface="Calibri"/>
                <a:sym typeface="Calibri"/>
              </a:rPr>
              <a:t>Directions: Read through the article and answer questions under </a:t>
            </a:r>
            <a:r>
              <a:rPr lang="en-US" sz="2400" b="1">
                <a:latin typeface="Calibri"/>
                <a:ea typeface="Calibri"/>
                <a:cs typeface="Calibri"/>
                <a:sym typeface="Calibri"/>
              </a:rPr>
              <a:t>Think and Review (1-4)</a:t>
            </a:r>
          </a:p>
          <a:p>
            <a:pPr marL="342900" lvl="0" indent="-342900">
              <a:lnSpc>
                <a:spcPct val="90000"/>
              </a:lnSpc>
              <a:buClr>
                <a:srgbClr val="FF0000"/>
              </a:buClr>
              <a:buSzPts val="2800"/>
              <a:buFont typeface="Arial" panose="020B0604020202020204" pitchFamily="34" charset="0"/>
              <a:buChar char="•"/>
            </a:pPr>
            <a:r>
              <a:rPr lang="en-US" sz="2400" b="1">
                <a:latin typeface="Calibri"/>
                <a:ea typeface="Calibri"/>
                <a:cs typeface="Calibri"/>
                <a:sym typeface="Calibri"/>
              </a:rPr>
              <a:t>Weekly Writing Prompt: Write one paragraph explaining the reasons the South had to embrace industrialization after the Civil War. Be sure to check for correct grammar, spelling and punctuation.</a:t>
            </a:r>
          </a:p>
          <a:p>
            <a:pPr lvl="0">
              <a:lnSpc>
                <a:spcPct val="90000"/>
              </a:lnSpc>
              <a:buClr>
                <a:srgbClr val="FF0000"/>
              </a:buClr>
              <a:buSzPts val="2800"/>
            </a:pPr>
            <a:endParaRPr lang="en-US" sz="2400" dirty="0">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18"/>
          <p:cNvSpPr txBox="1">
            <a:spLocks noGrp="1"/>
          </p:cNvSpPr>
          <p:nvPr>
            <p:ph type="title"/>
          </p:nvPr>
        </p:nvSpPr>
        <p:spPr>
          <a:xfrm>
            <a:off x="0" y="0"/>
            <a:ext cx="12168187" cy="677863"/>
          </a:xfrm>
          <a:prstGeom prst="rect">
            <a:avLst/>
          </a:prstGeom>
          <a:solidFill>
            <a:schemeClr val="dk1"/>
          </a:solid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3959"/>
              <a:buFont typeface="Calibri"/>
              <a:buNone/>
            </a:pPr>
            <a:r>
              <a:rPr lang="en-US" sz="3959" b="1">
                <a:solidFill>
                  <a:schemeClr val="lt1"/>
                </a:solidFill>
              </a:rPr>
              <a:t>5</a:t>
            </a:r>
            <a:r>
              <a:rPr lang="en-US" sz="3959" b="1" baseline="30000">
                <a:solidFill>
                  <a:schemeClr val="lt1"/>
                </a:solidFill>
              </a:rPr>
              <a:t>th</a:t>
            </a:r>
            <a:r>
              <a:rPr lang="en-US" sz="3959" b="1">
                <a:solidFill>
                  <a:schemeClr val="lt1"/>
                </a:solidFill>
              </a:rPr>
              <a:t> Grade Wednesday (“Do Nows” and important info.)</a:t>
            </a:r>
            <a:endParaRPr/>
          </a:p>
        </p:txBody>
      </p:sp>
      <p:sp>
        <p:nvSpPr>
          <p:cNvPr id="132" name="Google Shape;132;p18"/>
          <p:cNvSpPr txBox="1">
            <a:spLocks noGrp="1"/>
          </p:cNvSpPr>
          <p:nvPr>
            <p:ph type="body" idx="1"/>
          </p:nvPr>
        </p:nvSpPr>
        <p:spPr>
          <a:xfrm>
            <a:off x="0" y="677863"/>
            <a:ext cx="6124574" cy="6180137"/>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FF0000"/>
              </a:buClr>
              <a:buSzPts val="2800"/>
              <a:buNone/>
            </a:pPr>
            <a:r>
              <a:rPr lang="en-US">
                <a:solidFill>
                  <a:srgbClr val="FF0000"/>
                </a:solidFill>
              </a:rPr>
              <a:t>Math:</a:t>
            </a:r>
            <a:endParaRPr/>
          </a:p>
          <a:p>
            <a:pPr marL="228600" lvl="0" indent="-228600" algn="l" rtl="0">
              <a:lnSpc>
                <a:spcPct val="90000"/>
              </a:lnSpc>
              <a:spcBef>
                <a:spcPts val="1000"/>
              </a:spcBef>
              <a:spcAft>
                <a:spcPts val="0"/>
              </a:spcAft>
              <a:buClr>
                <a:schemeClr val="dk1"/>
              </a:buClr>
              <a:buSzPts val="2800"/>
              <a:buChar char="•"/>
            </a:pPr>
            <a:r>
              <a:rPr lang="en-US"/>
              <a:t>Write an expression for the sequence of operations described below.</a:t>
            </a:r>
            <a:endParaRPr/>
          </a:p>
          <a:p>
            <a:pPr marL="0" lvl="0" indent="0" algn="l" rtl="0">
              <a:lnSpc>
                <a:spcPct val="90000"/>
              </a:lnSpc>
              <a:spcBef>
                <a:spcPts val="1000"/>
              </a:spcBef>
              <a:spcAft>
                <a:spcPts val="0"/>
              </a:spcAft>
              <a:buClr>
                <a:schemeClr val="dk1"/>
              </a:buClr>
              <a:buSzPts val="2800"/>
              <a:buNone/>
            </a:pPr>
            <a:r>
              <a:rPr lang="en-US"/>
              <a:t>Add 10 to 3, then divide 9 by the result</a:t>
            </a:r>
            <a:endParaRPr/>
          </a:p>
          <a:p>
            <a:pPr marL="0" lvl="0" indent="0" algn="l" rtl="0">
              <a:lnSpc>
                <a:spcPct val="90000"/>
              </a:lnSpc>
              <a:spcBef>
                <a:spcPts val="1000"/>
              </a:spcBef>
              <a:spcAft>
                <a:spcPts val="0"/>
              </a:spcAft>
              <a:buClr>
                <a:schemeClr val="dk1"/>
              </a:buClr>
              <a:buSzPts val="2800"/>
              <a:buNone/>
            </a:pPr>
            <a:endParaRPr>
              <a:solidFill>
                <a:srgbClr val="FF0000"/>
              </a:solidFill>
            </a:endParaRPr>
          </a:p>
        </p:txBody>
      </p:sp>
      <p:sp>
        <p:nvSpPr>
          <p:cNvPr id="133" name="Google Shape;133;p18"/>
          <p:cNvSpPr txBox="1">
            <a:spLocks noGrp="1"/>
          </p:cNvSpPr>
          <p:nvPr>
            <p:ph type="body" idx="2"/>
          </p:nvPr>
        </p:nvSpPr>
        <p:spPr>
          <a:xfrm>
            <a:off x="6124574" y="677862"/>
            <a:ext cx="6067426" cy="6180138"/>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FF0000"/>
              </a:buClr>
              <a:buSzPts val="2800"/>
              <a:buNone/>
            </a:pPr>
            <a:r>
              <a:rPr lang="en-US">
                <a:solidFill>
                  <a:srgbClr val="FF0000"/>
                </a:solidFill>
              </a:rPr>
              <a:t>ELA:</a:t>
            </a:r>
            <a:endParaRPr/>
          </a:p>
          <a:p>
            <a:pPr marL="0" lvl="0" indent="0" algn="l" rtl="0">
              <a:lnSpc>
                <a:spcPct val="90000"/>
              </a:lnSpc>
              <a:spcBef>
                <a:spcPts val="1000"/>
              </a:spcBef>
              <a:spcAft>
                <a:spcPts val="0"/>
              </a:spcAft>
              <a:buClr>
                <a:schemeClr val="dk1"/>
              </a:buClr>
              <a:buSzPts val="2800"/>
              <a:buNone/>
            </a:pPr>
            <a:endParaRPr/>
          </a:p>
        </p:txBody>
      </p:sp>
      <p:pic>
        <p:nvPicPr>
          <p:cNvPr id="135" name="Google Shape;135;p18"/>
          <p:cNvPicPr preferRelativeResize="0"/>
          <p:nvPr/>
        </p:nvPicPr>
        <p:blipFill rotWithShape="1">
          <a:blip r:embed="rId3">
            <a:alphaModFix/>
          </a:blip>
          <a:srcRect/>
          <a:stretch/>
        </p:blipFill>
        <p:spPr>
          <a:xfrm>
            <a:off x="6170292" y="1031132"/>
            <a:ext cx="5997893" cy="4980561"/>
          </a:xfrm>
          <a:prstGeom prst="rect">
            <a:avLst/>
          </a:prstGeom>
          <a:noFill/>
          <a:ln>
            <a:noFill/>
          </a:ln>
        </p:spPr>
      </p:pic>
      <p:sp>
        <p:nvSpPr>
          <p:cNvPr id="136" name="Google Shape;136;p18"/>
          <p:cNvSpPr/>
          <p:nvPr/>
        </p:nvSpPr>
        <p:spPr>
          <a:xfrm>
            <a:off x="149150" y="3105807"/>
            <a:ext cx="5975400" cy="396764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b="1" dirty="0">
              <a:solidFill>
                <a:srgbClr val="0070C0"/>
              </a:solidFill>
              <a:latin typeface="Calibri"/>
              <a:ea typeface="Calibri"/>
              <a:cs typeface="Calibri"/>
              <a:sym typeface="Calibri"/>
            </a:endParaRPr>
          </a:p>
          <a:p>
            <a:pPr lvl="0">
              <a:lnSpc>
                <a:spcPct val="80000"/>
              </a:lnSpc>
              <a:buClr>
                <a:srgbClr val="0070C0"/>
              </a:buClr>
              <a:buSzPts val="1665"/>
            </a:pPr>
            <a:r>
              <a:rPr lang="en-US" sz="1800" b="1" dirty="0">
                <a:solidFill>
                  <a:srgbClr val="0070C0"/>
                </a:solidFill>
                <a:latin typeface="Calibri"/>
                <a:cs typeface="Calibri"/>
                <a:sym typeface="Calibri"/>
              </a:rPr>
              <a:t>Mrs. Bryant’s office hours: Tuesday 11-1/Thurs. 12:20-2:30 via Class Dojo or 901-306-6813</a:t>
            </a:r>
            <a:endParaRPr lang="en-US" sz="1800" dirty="0">
              <a:latin typeface="Calibri"/>
              <a:cs typeface="Calibri"/>
              <a:sym typeface="Calibri"/>
            </a:endParaRPr>
          </a:p>
          <a:p>
            <a:pPr lvl="0">
              <a:lnSpc>
                <a:spcPct val="80000"/>
              </a:lnSpc>
              <a:buClr>
                <a:srgbClr val="0070C0"/>
              </a:buClr>
              <a:buSzPts val="1665"/>
            </a:pPr>
            <a:r>
              <a:rPr lang="en-US" sz="1800" b="1" dirty="0">
                <a:solidFill>
                  <a:srgbClr val="0070C0"/>
                </a:solidFill>
                <a:latin typeface="Calibri"/>
                <a:cs typeface="Calibri"/>
                <a:sym typeface="Calibri"/>
              </a:rPr>
              <a:t>Mr. </a:t>
            </a:r>
            <a:r>
              <a:rPr lang="en-US" sz="1800" b="1" dirty="0" err="1">
                <a:solidFill>
                  <a:srgbClr val="0070C0"/>
                </a:solidFill>
                <a:latin typeface="Calibri"/>
                <a:cs typeface="Calibri"/>
                <a:sym typeface="Calibri"/>
              </a:rPr>
              <a:t>Pumphrey’s</a:t>
            </a:r>
            <a:r>
              <a:rPr lang="en-US" sz="1800" b="1" dirty="0">
                <a:solidFill>
                  <a:srgbClr val="0070C0"/>
                </a:solidFill>
                <a:latin typeface="Calibri"/>
                <a:cs typeface="Calibri"/>
                <a:sym typeface="Calibri"/>
              </a:rPr>
              <a:t> office hours: Tuesday 11-1/Thurs: 12:30-2:30 901-290-3796</a:t>
            </a:r>
          </a:p>
          <a:p>
            <a:pPr lvl="0"/>
            <a:r>
              <a:rPr lang="en-US" sz="1800" b="1" dirty="0">
                <a:solidFill>
                  <a:srgbClr val="0070C0"/>
                </a:solidFill>
                <a:latin typeface="Calibri"/>
                <a:cs typeface="Calibri"/>
                <a:sym typeface="Calibri"/>
              </a:rPr>
              <a:t>Ms. Davis’s office hours: Tues: 11-1/Thurs: 3-5 (901)602-6014</a:t>
            </a:r>
            <a:endParaRPr lang="en-US" sz="1800" dirty="0"/>
          </a:p>
          <a:p>
            <a:pPr lvl="0"/>
            <a:r>
              <a:rPr lang="en-US" sz="1800" b="1" dirty="0">
                <a:solidFill>
                  <a:srgbClr val="0070C0"/>
                </a:solidFill>
                <a:latin typeface="Calibri"/>
                <a:cs typeface="Calibri"/>
                <a:sym typeface="Calibri"/>
              </a:rPr>
              <a:t>Ms. Payne’s office hours: Tues: 11-1/Thurs: 3-5 </a:t>
            </a:r>
          </a:p>
          <a:p>
            <a:pPr lvl="0"/>
            <a:r>
              <a:rPr lang="en-US" sz="1800" b="1" dirty="0">
                <a:solidFill>
                  <a:srgbClr val="0070C0"/>
                </a:solidFill>
                <a:latin typeface="Calibri"/>
                <a:cs typeface="Calibri"/>
                <a:sym typeface="Calibri"/>
              </a:rPr>
              <a:t>(662) 913-9133, </a:t>
            </a:r>
            <a:r>
              <a:rPr lang="en-US" sz="1800" b="1" dirty="0">
                <a:solidFill>
                  <a:srgbClr val="0070C0"/>
                </a:solidFill>
                <a:latin typeface="Calibri"/>
                <a:cs typeface="Calibri"/>
                <a:sym typeface="Calibri"/>
                <a:hlinkClick r:id="rId4"/>
              </a:rPr>
              <a:t>paynec@scsk12.org</a:t>
            </a:r>
            <a:r>
              <a:rPr lang="en-US" sz="1800" b="1" dirty="0">
                <a:solidFill>
                  <a:srgbClr val="0070C0"/>
                </a:solidFill>
                <a:latin typeface="Calibri"/>
                <a:cs typeface="Calibri"/>
                <a:sym typeface="Calibri"/>
              </a:rPr>
              <a:t>, </a:t>
            </a:r>
            <a:r>
              <a:rPr lang="en-US" sz="1800" b="1" dirty="0" err="1">
                <a:solidFill>
                  <a:srgbClr val="0070C0"/>
                </a:solidFill>
                <a:latin typeface="Calibri"/>
                <a:cs typeface="Calibri"/>
                <a:sym typeface="Calibri"/>
              </a:rPr>
              <a:t>ClassDojo</a:t>
            </a:r>
            <a:endParaRPr lang="en-US" sz="1800" dirty="0"/>
          </a:p>
          <a:p>
            <a:pPr marL="0" marR="0" lvl="0" indent="0" algn="l" rtl="0">
              <a:spcBef>
                <a:spcPts val="0"/>
              </a:spcBef>
              <a:spcAft>
                <a:spcPts val="0"/>
              </a:spcAft>
              <a:buNone/>
            </a:pPr>
            <a:endParaRPr lang="en-US" sz="1800" b="1" dirty="0">
              <a:solidFill>
                <a:srgbClr val="0070C0"/>
              </a:solidFill>
              <a:latin typeface="Calibri"/>
              <a:ea typeface="Calibri"/>
              <a:cs typeface="Calibri"/>
              <a:sym typeface="Calibri"/>
            </a:endParaRPr>
          </a:p>
          <a:p>
            <a:pPr marL="0" marR="0" lvl="0" indent="0" algn="l" rtl="0">
              <a:spcBef>
                <a:spcPts val="0"/>
              </a:spcBef>
              <a:spcAft>
                <a:spcPts val="0"/>
              </a:spcAft>
              <a:buNone/>
            </a:pPr>
            <a:endParaRPr dirty="0"/>
          </a:p>
          <a:p>
            <a:pPr marL="0" marR="0" lvl="0" indent="0" algn="l" rtl="0">
              <a:spcBef>
                <a:spcPts val="0"/>
              </a:spcBef>
              <a:spcAft>
                <a:spcPts val="0"/>
              </a:spcAft>
              <a:buNone/>
            </a:pPr>
            <a:endParaRPr sz="1800" b="1" dirty="0">
              <a:solidFill>
                <a:srgbClr val="0070C0"/>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19"/>
          <p:cNvSpPr txBox="1">
            <a:spLocks noGrp="1"/>
          </p:cNvSpPr>
          <p:nvPr>
            <p:ph type="title"/>
          </p:nvPr>
        </p:nvSpPr>
        <p:spPr>
          <a:xfrm>
            <a:off x="0" y="0"/>
            <a:ext cx="12168187" cy="677863"/>
          </a:xfrm>
          <a:prstGeom prst="rect">
            <a:avLst/>
          </a:prstGeom>
          <a:solidFill>
            <a:schemeClr val="dk1"/>
          </a:solid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3959"/>
              <a:buFont typeface="Calibri"/>
              <a:buNone/>
            </a:pPr>
            <a:r>
              <a:rPr lang="en-US" sz="3959" b="1">
                <a:solidFill>
                  <a:schemeClr val="lt1"/>
                </a:solidFill>
              </a:rPr>
              <a:t>5</a:t>
            </a:r>
            <a:r>
              <a:rPr lang="en-US" sz="3959" b="1" baseline="30000">
                <a:solidFill>
                  <a:schemeClr val="lt1"/>
                </a:solidFill>
              </a:rPr>
              <a:t>th</a:t>
            </a:r>
            <a:r>
              <a:rPr lang="en-US" sz="3959" b="1">
                <a:solidFill>
                  <a:schemeClr val="lt1"/>
                </a:solidFill>
              </a:rPr>
              <a:t> Grade Thursday (2 slides)</a:t>
            </a:r>
            <a:endParaRPr/>
          </a:p>
        </p:txBody>
      </p:sp>
      <p:sp>
        <p:nvSpPr>
          <p:cNvPr id="142" name="Google Shape;142;p19"/>
          <p:cNvSpPr txBox="1">
            <a:spLocks noGrp="1"/>
          </p:cNvSpPr>
          <p:nvPr>
            <p:ph type="body" idx="1"/>
          </p:nvPr>
        </p:nvSpPr>
        <p:spPr>
          <a:xfrm>
            <a:off x="0" y="677863"/>
            <a:ext cx="6124574" cy="2994025"/>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lvl="0" indent="0" algn="l" rtl="0">
              <a:lnSpc>
                <a:spcPct val="70000"/>
              </a:lnSpc>
              <a:spcBef>
                <a:spcPts val="0"/>
              </a:spcBef>
              <a:spcAft>
                <a:spcPts val="0"/>
              </a:spcAft>
              <a:buClr>
                <a:srgbClr val="FF0000"/>
              </a:buClr>
              <a:buSzPts val="2590"/>
              <a:buNone/>
            </a:pPr>
            <a:r>
              <a:rPr lang="en-US" sz="2590">
                <a:solidFill>
                  <a:srgbClr val="FF0000"/>
                </a:solidFill>
              </a:rPr>
              <a:t>Math: </a:t>
            </a:r>
            <a:r>
              <a:rPr lang="en-US" sz="2590"/>
              <a:t>5.OA.A.2Write simple expressions that record calculations with numbers and interpret numerical expressions without evaluating them. </a:t>
            </a:r>
            <a:endParaRPr/>
          </a:p>
          <a:p>
            <a:pPr marL="0" lvl="0" indent="0" algn="l" rtl="0">
              <a:lnSpc>
                <a:spcPct val="70000"/>
              </a:lnSpc>
              <a:spcBef>
                <a:spcPts val="1000"/>
              </a:spcBef>
              <a:spcAft>
                <a:spcPts val="0"/>
              </a:spcAft>
              <a:buClr>
                <a:srgbClr val="FF0000"/>
              </a:buClr>
              <a:buSzPts val="2590"/>
              <a:buNone/>
            </a:pPr>
            <a:r>
              <a:rPr lang="en-US" sz="2590">
                <a:solidFill>
                  <a:srgbClr val="FF0000"/>
                </a:solidFill>
              </a:rPr>
              <a:t>Complete 2 I-ready lessons each week.</a:t>
            </a:r>
            <a:endParaRPr/>
          </a:p>
          <a:p>
            <a:pPr marL="0" lvl="0" indent="0" algn="l" rtl="0">
              <a:lnSpc>
                <a:spcPct val="70000"/>
              </a:lnSpc>
              <a:spcBef>
                <a:spcPts val="1000"/>
              </a:spcBef>
              <a:spcAft>
                <a:spcPts val="0"/>
              </a:spcAft>
              <a:buClr>
                <a:schemeClr val="dk1"/>
              </a:buClr>
              <a:buSzPts val="2590"/>
              <a:buNone/>
            </a:pPr>
            <a:endParaRPr sz="2590">
              <a:solidFill>
                <a:srgbClr val="FF0000"/>
              </a:solidFill>
            </a:endParaRPr>
          </a:p>
        </p:txBody>
      </p:sp>
      <p:sp>
        <p:nvSpPr>
          <p:cNvPr id="143" name="Google Shape;143;p19"/>
          <p:cNvSpPr txBox="1">
            <a:spLocks noGrp="1"/>
          </p:cNvSpPr>
          <p:nvPr>
            <p:ph type="body" idx="2"/>
          </p:nvPr>
        </p:nvSpPr>
        <p:spPr>
          <a:xfrm>
            <a:off x="6124574" y="677862"/>
            <a:ext cx="6067426" cy="5448618"/>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lvl="0" indent="0" algn="l" rtl="0">
              <a:lnSpc>
                <a:spcPct val="70000"/>
              </a:lnSpc>
              <a:spcBef>
                <a:spcPts val="0"/>
              </a:spcBef>
              <a:spcAft>
                <a:spcPts val="0"/>
              </a:spcAft>
              <a:buClr>
                <a:srgbClr val="FF0000"/>
              </a:buClr>
              <a:buSzPts val="2590"/>
              <a:buNone/>
            </a:pPr>
            <a:r>
              <a:rPr lang="en-US" sz="2590">
                <a:solidFill>
                  <a:srgbClr val="FF0000"/>
                </a:solidFill>
              </a:rPr>
              <a:t>ELA: </a:t>
            </a:r>
            <a:r>
              <a:rPr lang="en-US" sz="2590"/>
              <a:t>Using details to support inferences. (RI.KID.1) Using Greek and Latin root words to determine the meanings of unknown words. (FL.5.1)</a:t>
            </a:r>
            <a:endParaRPr/>
          </a:p>
          <a:p>
            <a:pPr marL="228600" lvl="0" indent="-228600" algn="l" rtl="0">
              <a:lnSpc>
                <a:spcPct val="70000"/>
              </a:lnSpc>
              <a:spcBef>
                <a:spcPts val="1000"/>
              </a:spcBef>
              <a:spcAft>
                <a:spcPts val="0"/>
              </a:spcAft>
              <a:buClr>
                <a:schemeClr val="dk1"/>
              </a:buClr>
              <a:buSzPts val="2590"/>
              <a:buChar char="•"/>
            </a:pPr>
            <a:r>
              <a:rPr lang="en-US" sz="2590"/>
              <a:t>Iready teacher assigned lesson for RI.KID.1</a:t>
            </a:r>
            <a:endParaRPr/>
          </a:p>
          <a:p>
            <a:pPr marL="228600" lvl="0" indent="-228600" algn="l" rtl="0">
              <a:lnSpc>
                <a:spcPct val="70000"/>
              </a:lnSpc>
              <a:spcBef>
                <a:spcPts val="1000"/>
              </a:spcBef>
              <a:spcAft>
                <a:spcPts val="0"/>
              </a:spcAft>
              <a:buClr>
                <a:schemeClr val="dk1"/>
              </a:buClr>
              <a:buSzPts val="2590"/>
              <a:buChar char="•"/>
            </a:pPr>
            <a:r>
              <a:rPr lang="en-US" sz="2590"/>
              <a:t>Use IXL to practice using Greek and Latin root words.</a:t>
            </a:r>
            <a:endParaRPr/>
          </a:p>
          <a:p>
            <a:pPr marL="0" lvl="0" indent="0" algn="l" rtl="0">
              <a:lnSpc>
                <a:spcPct val="70000"/>
              </a:lnSpc>
              <a:spcBef>
                <a:spcPts val="1000"/>
              </a:spcBef>
              <a:spcAft>
                <a:spcPts val="0"/>
              </a:spcAft>
              <a:buClr>
                <a:schemeClr val="dk1"/>
              </a:buClr>
              <a:buSzPts val="2590"/>
              <a:buNone/>
            </a:pPr>
            <a:r>
              <a:rPr lang="en-US" sz="2590"/>
              <a:t>*Refer to SS for writing prompt.</a:t>
            </a:r>
            <a:endParaRPr/>
          </a:p>
          <a:p>
            <a:pPr marL="0" lvl="0" indent="0" algn="l" rtl="0">
              <a:lnSpc>
                <a:spcPct val="70000"/>
              </a:lnSpc>
              <a:spcBef>
                <a:spcPts val="1000"/>
              </a:spcBef>
              <a:spcAft>
                <a:spcPts val="0"/>
              </a:spcAft>
              <a:buClr>
                <a:schemeClr val="dk1"/>
              </a:buClr>
              <a:buSzPts val="2590"/>
              <a:buNone/>
            </a:pPr>
            <a:endParaRPr sz="2590"/>
          </a:p>
          <a:p>
            <a:pPr marL="228600" lvl="0" indent="-228600" algn="l" rtl="0">
              <a:lnSpc>
                <a:spcPct val="70000"/>
              </a:lnSpc>
              <a:spcBef>
                <a:spcPts val="1000"/>
              </a:spcBef>
              <a:spcAft>
                <a:spcPts val="0"/>
              </a:spcAft>
              <a:buClr>
                <a:schemeClr val="dk1"/>
              </a:buClr>
              <a:buSzPts val="2590"/>
              <a:buChar char="•"/>
            </a:pPr>
            <a:r>
              <a:rPr lang="en-US" sz="2590"/>
              <a:t>Week 1 </a:t>
            </a:r>
            <a:endParaRPr/>
          </a:p>
          <a:p>
            <a:pPr marL="228600" lvl="0" indent="-228600" algn="l" rtl="0">
              <a:lnSpc>
                <a:spcPct val="70000"/>
              </a:lnSpc>
              <a:spcBef>
                <a:spcPts val="1000"/>
              </a:spcBef>
              <a:spcAft>
                <a:spcPts val="0"/>
              </a:spcAft>
              <a:buClr>
                <a:schemeClr val="dk1"/>
              </a:buClr>
              <a:buSzPts val="2590"/>
              <a:buChar char="•"/>
            </a:pPr>
            <a:r>
              <a:rPr lang="en-US" sz="2590"/>
              <a:t>Physical Science - Welcome, Scientists </a:t>
            </a:r>
            <a:endParaRPr/>
          </a:p>
          <a:p>
            <a:pPr marL="228600" lvl="0" indent="-228600" algn="l" rtl="0">
              <a:lnSpc>
                <a:spcPct val="70000"/>
              </a:lnSpc>
              <a:spcBef>
                <a:spcPts val="1000"/>
              </a:spcBef>
              <a:spcAft>
                <a:spcPts val="0"/>
              </a:spcAft>
              <a:buClr>
                <a:schemeClr val="dk1"/>
              </a:buClr>
              <a:buSzPts val="2590"/>
              <a:buChar char="•"/>
            </a:pPr>
            <a:r>
              <a:rPr lang="en-US" sz="2590"/>
              <a:t>Log in through Clever: </a:t>
            </a:r>
            <a:endParaRPr/>
          </a:p>
          <a:p>
            <a:pPr marL="228600" lvl="0" indent="-228600" algn="l" rtl="0">
              <a:lnSpc>
                <a:spcPct val="70000"/>
              </a:lnSpc>
              <a:spcBef>
                <a:spcPts val="1000"/>
              </a:spcBef>
              <a:spcAft>
                <a:spcPts val="0"/>
              </a:spcAft>
              <a:buClr>
                <a:schemeClr val="dk1"/>
              </a:buClr>
              <a:buSzPts val="2590"/>
              <a:buChar char="•"/>
            </a:pPr>
            <a:r>
              <a:rPr lang="en-US" sz="2590"/>
              <a:t>Studies weekly/ Science 5th grade </a:t>
            </a:r>
            <a:endParaRPr/>
          </a:p>
          <a:p>
            <a:pPr marL="0" lvl="0" indent="0" algn="l" rtl="0">
              <a:lnSpc>
                <a:spcPct val="70000"/>
              </a:lnSpc>
              <a:spcBef>
                <a:spcPts val="1000"/>
              </a:spcBef>
              <a:spcAft>
                <a:spcPts val="0"/>
              </a:spcAft>
              <a:buClr>
                <a:schemeClr val="dk1"/>
              </a:buClr>
              <a:buSzPts val="2590"/>
              <a:buNone/>
            </a:pPr>
            <a:endParaRPr sz="2590"/>
          </a:p>
          <a:p>
            <a:pPr marL="0" lvl="0" indent="0" algn="l" rtl="0">
              <a:lnSpc>
                <a:spcPct val="70000"/>
              </a:lnSpc>
              <a:spcBef>
                <a:spcPts val="1000"/>
              </a:spcBef>
              <a:spcAft>
                <a:spcPts val="0"/>
              </a:spcAft>
              <a:buClr>
                <a:schemeClr val="dk1"/>
              </a:buClr>
              <a:buSzPts val="2590"/>
              <a:buNone/>
            </a:pPr>
            <a:endParaRPr sz="2590"/>
          </a:p>
          <a:p>
            <a:pPr marL="0" lvl="0" indent="0" algn="l" rtl="0">
              <a:lnSpc>
                <a:spcPct val="70000"/>
              </a:lnSpc>
              <a:spcBef>
                <a:spcPts val="1000"/>
              </a:spcBef>
              <a:spcAft>
                <a:spcPts val="0"/>
              </a:spcAft>
              <a:buClr>
                <a:schemeClr val="dk1"/>
              </a:buClr>
              <a:buSzPts val="2590"/>
              <a:buNone/>
            </a:pPr>
            <a:endParaRPr sz="2590"/>
          </a:p>
        </p:txBody>
      </p:sp>
      <p:sp>
        <p:nvSpPr>
          <p:cNvPr id="144" name="Google Shape;144;p19"/>
          <p:cNvSpPr txBox="1"/>
          <p:nvPr/>
        </p:nvSpPr>
        <p:spPr>
          <a:xfrm>
            <a:off x="6148387" y="3671888"/>
            <a:ext cx="6019800" cy="3186112"/>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FF0000"/>
              </a:buClr>
              <a:buSzPts val="2800"/>
              <a:buFont typeface="Arial"/>
              <a:buNone/>
            </a:pPr>
            <a:r>
              <a:rPr lang="en-US" sz="2800">
                <a:solidFill>
                  <a:srgbClr val="FF0000"/>
                </a:solidFill>
                <a:latin typeface="Calibri"/>
                <a:ea typeface="Calibri"/>
                <a:cs typeface="Calibri"/>
                <a:sym typeface="Calibri"/>
              </a:rPr>
              <a:t>Science:</a:t>
            </a:r>
            <a:endParaRPr/>
          </a:p>
        </p:txBody>
      </p:sp>
      <p:sp>
        <p:nvSpPr>
          <p:cNvPr id="145" name="Google Shape;145;p19"/>
          <p:cNvSpPr txBox="1"/>
          <p:nvPr/>
        </p:nvSpPr>
        <p:spPr>
          <a:xfrm>
            <a:off x="23813" y="2349063"/>
            <a:ext cx="6124574" cy="4508938"/>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lvl="0">
              <a:lnSpc>
                <a:spcPct val="90000"/>
              </a:lnSpc>
              <a:buClr>
                <a:srgbClr val="FF0000"/>
              </a:buClr>
              <a:buSzPts val="2800"/>
            </a:pPr>
            <a:r>
              <a:rPr lang="en-US" sz="2590" dirty="0">
                <a:solidFill>
                  <a:srgbClr val="FF0000"/>
                </a:solidFill>
                <a:latin typeface="Calibri"/>
                <a:ea typeface="Calibri"/>
                <a:cs typeface="Calibri"/>
                <a:sym typeface="Calibri"/>
              </a:rPr>
              <a:t>S. Studies: </a:t>
            </a:r>
            <a:r>
              <a:rPr lang="en-US" sz="2590" dirty="0">
                <a:latin typeface="Calibri"/>
                <a:ea typeface="Calibri"/>
                <a:cs typeface="Calibri"/>
                <a:sym typeface="Calibri"/>
              </a:rPr>
              <a:t>Log in through Clever</a:t>
            </a:r>
          </a:p>
          <a:p>
            <a:pPr marL="342900" lvl="0" indent="-342900">
              <a:lnSpc>
                <a:spcPct val="90000"/>
              </a:lnSpc>
              <a:buClr>
                <a:srgbClr val="FF0000"/>
              </a:buClr>
              <a:buSzPts val="2800"/>
              <a:buFont typeface="Arial" panose="020B0604020202020204" pitchFamily="34" charset="0"/>
              <a:buChar char="•"/>
            </a:pPr>
            <a:r>
              <a:rPr lang="en-US" sz="2400" dirty="0">
                <a:latin typeface="Calibri"/>
                <a:ea typeface="Calibri"/>
                <a:cs typeface="Calibri"/>
                <a:sym typeface="Calibri"/>
              </a:rPr>
              <a:t>Studies Weekly/Social Studies 5</a:t>
            </a:r>
            <a:r>
              <a:rPr lang="en-US" sz="2400" baseline="30000" dirty="0">
                <a:latin typeface="Calibri"/>
                <a:ea typeface="Calibri"/>
                <a:cs typeface="Calibri"/>
                <a:sym typeface="Calibri"/>
              </a:rPr>
              <a:t>th</a:t>
            </a:r>
            <a:r>
              <a:rPr lang="en-US" sz="2400" dirty="0">
                <a:latin typeface="Calibri"/>
                <a:ea typeface="Calibri"/>
                <a:cs typeface="Calibri"/>
                <a:sym typeface="Calibri"/>
              </a:rPr>
              <a:t> grade </a:t>
            </a:r>
          </a:p>
          <a:p>
            <a:pPr marL="342900" lvl="0" indent="-342900">
              <a:lnSpc>
                <a:spcPct val="90000"/>
              </a:lnSpc>
              <a:buClr>
                <a:srgbClr val="FF0000"/>
              </a:buClr>
              <a:buSzPts val="2800"/>
              <a:buFont typeface="Arial" panose="020B0604020202020204" pitchFamily="34" charset="0"/>
              <a:buChar char="•"/>
            </a:pPr>
            <a:r>
              <a:rPr lang="en-US" sz="2400" dirty="0">
                <a:latin typeface="Calibri"/>
                <a:ea typeface="Calibri"/>
                <a:cs typeface="Calibri"/>
                <a:sym typeface="Calibri"/>
              </a:rPr>
              <a:t>TN5-1 (An Industrial Move)</a:t>
            </a:r>
          </a:p>
          <a:p>
            <a:pPr marL="342900" lvl="0" indent="-342900">
              <a:lnSpc>
                <a:spcPct val="90000"/>
              </a:lnSpc>
              <a:buClr>
                <a:srgbClr val="FF0000"/>
              </a:buClr>
              <a:buSzPts val="2800"/>
              <a:buFont typeface="Arial" panose="020B0604020202020204" pitchFamily="34" charset="0"/>
              <a:buChar char="•"/>
            </a:pPr>
            <a:r>
              <a:rPr lang="en-US" sz="2400" dirty="0">
                <a:latin typeface="Calibri"/>
                <a:ea typeface="Calibri"/>
                <a:cs typeface="Calibri"/>
                <a:sym typeface="Calibri"/>
              </a:rPr>
              <a:t>Grade 5 Volume 1 Issue 1</a:t>
            </a:r>
          </a:p>
          <a:p>
            <a:pPr marL="342900" lvl="0" indent="-342900">
              <a:lnSpc>
                <a:spcPct val="90000"/>
              </a:lnSpc>
              <a:buClr>
                <a:srgbClr val="FF0000"/>
              </a:buClr>
              <a:buSzPts val="2800"/>
              <a:buFont typeface="Arial" panose="020B0604020202020204" pitchFamily="34" charset="0"/>
              <a:buChar char="•"/>
            </a:pPr>
            <a:r>
              <a:rPr lang="en-US" sz="2400" dirty="0">
                <a:latin typeface="Calibri"/>
                <a:ea typeface="Calibri"/>
                <a:cs typeface="Calibri"/>
                <a:sym typeface="Calibri"/>
              </a:rPr>
              <a:t>Directions: Read through the article and answer questions under </a:t>
            </a:r>
            <a:r>
              <a:rPr lang="en-US" sz="2400" b="1" dirty="0">
                <a:latin typeface="Calibri"/>
                <a:ea typeface="Calibri"/>
                <a:cs typeface="Calibri"/>
                <a:sym typeface="Calibri"/>
              </a:rPr>
              <a:t>Think and Review (1-4)</a:t>
            </a:r>
          </a:p>
          <a:p>
            <a:pPr marL="342900" lvl="0" indent="-342900">
              <a:lnSpc>
                <a:spcPct val="90000"/>
              </a:lnSpc>
              <a:buClr>
                <a:srgbClr val="FF0000"/>
              </a:buClr>
              <a:buSzPts val="2800"/>
              <a:buFont typeface="Arial" panose="020B0604020202020204" pitchFamily="34" charset="0"/>
              <a:buChar char="•"/>
            </a:pPr>
            <a:r>
              <a:rPr lang="en-US" sz="2400" b="1" dirty="0">
                <a:latin typeface="Calibri"/>
                <a:ea typeface="Calibri"/>
                <a:cs typeface="Calibri"/>
                <a:sym typeface="Calibri"/>
              </a:rPr>
              <a:t>Weekly Writing Prompt: Write one paragraph explaining the reasons the South had to embrace industrialization after the Civil War. Be sure to check for correct grammar, spelling and punctuation.</a:t>
            </a:r>
          </a:p>
          <a:p>
            <a:pPr lvl="0">
              <a:lnSpc>
                <a:spcPct val="90000"/>
              </a:lnSpc>
              <a:buClr>
                <a:srgbClr val="FF0000"/>
              </a:buClr>
              <a:buSzPts val="2800"/>
            </a:pPr>
            <a:endParaRPr lang="en-US" sz="2400" dirty="0">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0"/>
          <p:cNvSpPr txBox="1">
            <a:spLocks noGrp="1"/>
          </p:cNvSpPr>
          <p:nvPr>
            <p:ph type="title"/>
          </p:nvPr>
        </p:nvSpPr>
        <p:spPr>
          <a:xfrm>
            <a:off x="0" y="0"/>
            <a:ext cx="12168187" cy="677863"/>
          </a:xfrm>
          <a:prstGeom prst="rect">
            <a:avLst/>
          </a:prstGeom>
          <a:solidFill>
            <a:schemeClr val="dk1"/>
          </a:solid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3959"/>
              <a:buFont typeface="Calibri"/>
              <a:buNone/>
            </a:pPr>
            <a:r>
              <a:rPr lang="en-US" sz="3959" b="1">
                <a:solidFill>
                  <a:schemeClr val="lt1"/>
                </a:solidFill>
              </a:rPr>
              <a:t>5</a:t>
            </a:r>
            <a:r>
              <a:rPr lang="en-US" sz="3959" b="1" baseline="30000">
                <a:solidFill>
                  <a:schemeClr val="lt1"/>
                </a:solidFill>
              </a:rPr>
              <a:t>th</a:t>
            </a:r>
            <a:r>
              <a:rPr lang="en-US" sz="3959" b="1">
                <a:solidFill>
                  <a:schemeClr val="lt1"/>
                </a:solidFill>
              </a:rPr>
              <a:t> Grade Thursday (“Do Nows” and important info.)</a:t>
            </a:r>
            <a:endParaRPr/>
          </a:p>
        </p:txBody>
      </p:sp>
      <p:sp>
        <p:nvSpPr>
          <p:cNvPr id="151" name="Google Shape;151;p20"/>
          <p:cNvSpPr txBox="1">
            <a:spLocks noGrp="1"/>
          </p:cNvSpPr>
          <p:nvPr>
            <p:ph type="body" idx="1"/>
          </p:nvPr>
        </p:nvSpPr>
        <p:spPr>
          <a:xfrm>
            <a:off x="0" y="677863"/>
            <a:ext cx="6124574" cy="6180137"/>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rgbClr val="FF0000"/>
              </a:buClr>
              <a:buSzPts val="2800"/>
              <a:buChar char="•"/>
            </a:pPr>
            <a:r>
              <a:rPr lang="en-US">
                <a:solidFill>
                  <a:srgbClr val="FF0000"/>
                </a:solidFill>
              </a:rPr>
              <a:t>Math: </a:t>
            </a:r>
            <a:r>
              <a:rPr lang="en-US"/>
              <a:t>Write an expression for the sequence of operations described below.</a:t>
            </a:r>
            <a:endParaRPr/>
          </a:p>
          <a:p>
            <a:pPr marL="228600" lvl="0" indent="-228600" algn="l" rtl="0">
              <a:lnSpc>
                <a:spcPct val="90000"/>
              </a:lnSpc>
              <a:spcBef>
                <a:spcPts val="1000"/>
              </a:spcBef>
              <a:spcAft>
                <a:spcPts val="0"/>
              </a:spcAft>
              <a:buClr>
                <a:schemeClr val="dk1"/>
              </a:buClr>
              <a:buSzPts val="2800"/>
              <a:buChar char="•"/>
            </a:pPr>
            <a:r>
              <a:rPr lang="en-US"/>
              <a:t>subtract 3 from 9, then subtract 2 from the result</a:t>
            </a:r>
            <a:endParaRPr/>
          </a:p>
          <a:p>
            <a:pPr marL="0" lvl="0" indent="0" algn="l" rtl="0">
              <a:lnSpc>
                <a:spcPct val="90000"/>
              </a:lnSpc>
              <a:spcBef>
                <a:spcPts val="1000"/>
              </a:spcBef>
              <a:spcAft>
                <a:spcPts val="0"/>
              </a:spcAft>
              <a:buClr>
                <a:schemeClr val="dk1"/>
              </a:buClr>
              <a:buSzPts val="2800"/>
              <a:buNone/>
            </a:pPr>
            <a:endParaRPr>
              <a:solidFill>
                <a:srgbClr val="FF0000"/>
              </a:solidFill>
            </a:endParaRPr>
          </a:p>
        </p:txBody>
      </p:sp>
      <p:sp>
        <p:nvSpPr>
          <p:cNvPr id="152" name="Google Shape;152;p20"/>
          <p:cNvSpPr txBox="1">
            <a:spLocks noGrp="1"/>
          </p:cNvSpPr>
          <p:nvPr>
            <p:ph type="body" idx="2"/>
          </p:nvPr>
        </p:nvSpPr>
        <p:spPr>
          <a:xfrm>
            <a:off x="6124574" y="677862"/>
            <a:ext cx="6067426" cy="6180138"/>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FF0000"/>
              </a:buClr>
              <a:buSzPts val="2800"/>
              <a:buNone/>
            </a:pPr>
            <a:r>
              <a:rPr lang="en-US">
                <a:solidFill>
                  <a:srgbClr val="FF0000"/>
                </a:solidFill>
              </a:rPr>
              <a:t>ELA:</a:t>
            </a:r>
            <a:endParaRPr/>
          </a:p>
          <a:p>
            <a:pPr marL="0" lvl="0" indent="0" algn="l" rtl="0">
              <a:lnSpc>
                <a:spcPct val="90000"/>
              </a:lnSpc>
              <a:spcBef>
                <a:spcPts val="1000"/>
              </a:spcBef>
              <a:spcAft>
                <a:spcPts val="0"/>
              </a:spcAft>
              <a:buClr>
                <a:schemeClr val="dk1"/>
              </a:buClr>
              <a:buSzPts val="2800"/>
              <a:buNone/>
            </a:pPr>
            <a:endParaRPr/>
          </a:p>
        </p:txBody>
      </p:sp>
      <p:pic>
        <p:nvPicPr>
          <p:cNvPr id="154" name="Google Shape;154;p20"/>
          <p:cNvPicPr preferRelativeResize="0"/>
          <p:nvPr/>
        </p:nvPicPr>
        <p:blipFill rotWithShape="1">
          <a:blip r:embed="rId3">
            <a:alphaModFix/>
          </a:blip>
          <a:srcRect/>
          <a:stretch/>
        </p:blipFill>
        <p:spPr>
          <a:xfrm>
            <a:off x="6170292" y="1089498"/>
            <a:ext cx="5997894" cy="5358599"/>
          </a:xfrm>
          <a:prstGeom prst="rect">
            <a:avLst/>
          </a:prstGeom>
          <a:noFill/>
          <a:ln>
            <a:noFill/>
          </a:ln>
        </p:spPr>
      </p:pic>
      <p:sp>
        <p:nvSpPr>
          <p:cNvPr id="155" name="Google Shape;155;p20"/>
          <p:cNvSpPr/>
          <p:nvPr/>
        </p:nvSpPr>
        <p:spPr>
          <a:xfrm>
            <a:off x="74300" y="3279228"/>
            <a:ext cx="6096000" cy="3578797"/>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b="1" dirty="0">
              <a:solidFill>
                <a:srgbClr val="0070C0"/>
              </a:solidFill>
              <a:latin typeface="Calibri"/>
              <a:ea typeface="Calibri"/>
              <a:cs typeface="Calibri"/>
              <a:sym typeface="Calibri"/>
            </a:endParaRPr>
          </a:p>
          <a:p>
            <a:pPr lvl="0">
              <a:lnSpc>
                <a:spcPct val="80000"/>
              </a:lnSpc>
              <a:buClr>
                <a:srgbClr val="0070C0"/>
              </a:buClr>
              <a:buSzPts val="1665"/>
            </a:pPr>
            <a:r>
              <a:rPr lang="en-US" sz="1800" b="1" dirty="0">
                <a:solidFill>
                  <a:srgbClr val="0070C0"/>
                </a:solidFill>
                <a:latin typeface="Calibri"/>
                <a:cs typeface="Calibri"/>
                <a:sym typeface="Calibri"/>
              </a:rPr>
              <a:t>Mrs. Bryant’s office hours: Tuesday 11-1/Thurs. 12:20-2:30 via Class Dojo or 901-306-6813</a:t>
            </a:r>
            <a:endParaRPr lang="en-US" sz="1800" dirty="0">
              <a:latin typeface="Calibri"/>
              <a:cs typeface="Calibri"/>
              <a:sym typeface="Calibri"/>
            </a:endParaRPr>
          </a:p>
          <a:p>
            <a:pPr lvl="0">
              <a:lnSpc>
                <a:spcPct val="80000"/>
              </a:lnSpc>
              <a:buClr>
                <a:srgbClr val="0070C0"/>
              </a:buClr>
              <a:buSzPts val="1665"/>
            </a:pPr>
            <a:r>
              <a:rPr lang="en-US" sz="1800" b="1" dirty="0">
                <a:solidFill>
                  <a:srgbClr val="0070C0"/>
                </a:solidFill>
                <a:latin typeface="Calibri"/>
                <a:cs typeface="Calibri"/>
                <a:sym typeface="Calibri"/>
              </a:rPr>
              <a:t>Mr. </a:t>
            </a:r>
            <a:r>
              <a:rPr lang="en-US" sz="1800" b="1" dirty="0" err="1">
                <a:solidFill>
                  <a:srgbClr val="0070C0"/>
                </a:solidFill>
                <a:latin typeface="Calibri"/>
                <a:cs typeface="Calibri"/>
                <a:sym typeface="Calibri"/>
              </a:rPr>
              <a:t>Pumphrey’s</a:t>
            </a:r>
            <a:r>
              <a:rPr lang="en-US" sz="1800" b="1" dirty="0">
                <a:solidFill>
                  <a:srgbClr val="0070C0"/>
                </a:solidFill>
                <a:latin typeface="Calibri"/>
                <a:cs typeface="Calibri"/>
                <a:sym typeface="Calibri"/>
              </a:rPr>
              <a:t> office hours: Tuesday 11-1/Thurs: 12:30-2:30 901-290-3796</a:t>
            </a:r>
          </a:p>
          <a:p>
            <a:pPr lvl="0"/>
            <a:r>
              <a:rPr lang="en-US" sz="1800" b="1" dirty="0">
                <a:solidFill>
                  <a:srgbClr val="0070C0"/>
                </a:solidFill>
                <a:latin typeface="Calibri"/>
                <a:cs typeface="Calibri"/>
                <a:sym typeface="Calibri"/>
              </a:rPr>
              <a:t>Ms. Davis’s office hours: Tues: 11-1/Thurs: 3-5 (901)602-6014</a:t>
            </a:r>
            <a:endParaRPr lang="en-US" sz="1800" dirty="0"/>
          </a:p>
          <a:p>
            <a:pPr lvl="0"/>
            <a:r>
              <a:rPr lang="en-US" sz="1800" b="1" dirty="0">
                <a:solidFill>
                  <a:srgbClr val="0070C0"/>
                </a:solidFill>
                <a:latin typeface="Calibri"/>
                <a:cs typeface="Calibri"/>
                <a:sym typeface="Calibri"/>
              </a:rPr>
              <a:t>Ms. Payne’s office hours: Tues: 11-1/Thurs: 3-5 </a:t>
            </a:r>
          </a:p>
          <a:p>
            <a:pPr lvl="0"/>
            <a:r>
              <a:rPr lang="en-US" sz="1800" b="1" dirty="0">
                <a:solidFill>
                  <a:srgbClr val="0070C0"/>
                </a:solidFill>
                <a:latin typeface="Calibri"/>
                <a:cs typeface="Calibri"/>
                <a:sym typeface="Calibri"/>
              </a:rPr>
              <a:t>(662) 913-9133, </a:t>
            </a:r>
            <a:r>
              <a:rPr lang="en-US" sz="1800" b="1" dirty="0">
                <a:solidFill>
                  <a:srgbClr val="0070C0"/>
                </a:solidFill>
                <a:latin typeface="Calibri"/>
                <a:cs typeface="Calibri"/>
                <a:sym typeface="Calibri"/>
                <a:hlinkClick r:id="rId4"/>
              </a:rPr>
              <a:t>paynec@scsk12.org</a:t>
            </a:r>
            <a:r>
              <a:rPr lang="en-US" sz="1800" b="1" dirty="0">
                <a:solidFill>
                  <a:srgbClr val="0070C0"/>
                </a:solidFill>
                <a:latin typeface="Calibri"/>
                <a:cs typeface="Calibri"/>
                <a:sym typeface="Calibri"/>
              </a:rPr>
              <a:t>, </a:t>
            </a:r>
            <a:r>
              <a:rPr lang="en-US" sz="1800" b="1" dirty="0" err="1">
                <a:solidFill>
                  <a:srgbClr val="0070C0"/>
                </a:solidFill>
                <a:latin typeface="Calibri"/>
                <a:cs typeface="Calibri"/>
                <a:sym typeface="Calibri"/>
              </a:rPr>
              <a:t>ClassDojo</a:t>
            </a:r>
            <a:endParaRPr lang="en-US" sz="1800" dirty="0"/>
          </a:p>
          <a:p>
            <a:pPr marL="0" marR="0" lvl="0" indent="0" algn="l" rtl="0">
              <a:spcBef>
                <a:spcPts val="0"/>
              </a:spcBef>
              <a:spcAft>
                <a:spcPts val="0"/>
              </a:spcAft>
              <a:buNone/>
            </a:pPr>
            <a:endParaRPr dirty="0"/>
          </a:p>
          <a:p>
            <a:pPr marL="0" marR="0" lvl="0" indent="0" algn="l" rtl="0">
              <a:spcBef>
                <a:spcPts val="0"/>
              </a:spcBef>
              <a:spcAft>
                <a:spcPts val="0"/>
              </a:spcAft>
              <a:buNone/>
            </a:pPr>
            <a:endParaRPr sz="1800" b="1" dirty="0">
              <a:solidFill>
                <a:srgbClr val="0070C0"/>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21"/>
          <p:cNvSpPr txBox="1">
            <a:spLocks noGrp="1"/>
          </p:cNvSpPr>
          <p:nvPr>
            <p:ph type="title"/>
          </p:nvPr>
        </p:nvSpPr>
        <p:spPr>
          <a:xfrm>
            <a:off x="0" y="0"/>
            <a:ext cx="12168187" cy="677863"/>
          </a:xfrm>
          <a:prstGeom prst="rect">
            <a:avLst/>
          </a:prstGeom>
          <a:solidFill>
            <a:schemeClr val="dk1"/>
          </a:solid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3959"/>
              <a:buFont typeface="Calibri"/>
              <a:buNone/>
            </a:pPr>
            <a:r>
              <a:rPr lang="en-US" sz="3959" b="1">
                <a:solidFill>
                  <a:schemeClr val="lt1"/>
                </a:solidFill>
              </a:rPr>
              <a:t>5</a:t>
            </a:r>
            <a:r>
              <a:rPr lang="en-US" sz="3959" b="1" baseline="30000">
                <a:solidFill>
                  <a:schemeClr val="lt1"/>
                </a:solidFill>
              </a:rPr>
              <a:t>th</a:t>
            </a:r>
            <a:r>
              <a:rPr lang="en-US" sz="3959" b="1">
                <a:solidFill>
                  <a:schemeClr val="lt1"/>
                </a:solidFill>
              </a:rPr>
              <a:t> Grade Friday (2 Slides)</a:t>
            </a:r>
            <a:endParaRPr/>
          </a:p>
        </p:txBody>
      </p:sp>
      <p:sp>
        <p:nvSpPr>
          <p:cNvPr id="161" name="Google Shape;161;p21"/>
          <p:cNvSpPr txBox="1">
            <a:spLocks noGrp="1"/>
          </p:cNvSpPr>
          <p:nvPr>
            <p:ph type="body" idx="1"/>
          </p:nvPr>
        </p:nvSpPr>
        <p:spPr>
          <a:xfrm>
            <a:off x="0" y="677863"/>
            <a:ext cx="6124574" cy="2994025"/>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lvl="0" indent="0" algn="l" rtl="0">
              <a:lnSpc>
                <a:spcPct val="80000"/>
              </a:lnSpc>
              <a:spcBef>
                <a:spcPts val="0"/>
              </a:spcBef>
              <a:spcAft>
                <a:spcPts val="0"/>
              </a:spcAft>
              <a:buClr>
                <a:srgbClr val="FF0000"/>
              </a:buClr>
              <a:buSzPts val="2590"/>
              <a:buNone/>
            </a:pPr>
            <a:r>
              <a:rPr lang="en-US" sz="2590">
                <a:solidFill>
                  <a:srgbClr val="FF0000"/>
                </a:solidFill>
              </a:rPr>
              <a:t>Math: </a:t>
            </a:r>
            <a:r>
              <a:rPr lang="en-US" sz="2590"/>
              <a:t>5.OA.A.2Write simple expressions that record calculations with numbers and interpret numerical expressions without evaluating them. </a:t>
            </a:r>
            <a:endParaRPr/>
          </a:p>
          <a:p>
            <a:pPr marL="0" lvl="0" indent="0" algn="l" rtl="0">
              <a:lnSpc>
                <a:spcPct val="80000"/>
              </a:lnSpc>
              <a:spcBef>
                <a:spcPts val="1000"/>
              </a:spcBef>
              <a:spcAft>
                <a:spcPts val="0"/>
              </a:spcAft>
              <a:buClr>
                <a:srgbClr val="FF0000"/>
              </a:buClr>
              <a:buSzPts val="2590"/>
              <a:buNone/>
            </a:pPr>
            <a:r>
              <a:rPr lang="en-US" sz="2590">
                <a:solidFill>
                  <a:srgbClr val="FF0000"/>
                </a:solidFill>
              </a:rPr>
              <a:t>Complete 2 I-ready lessons each week.</a:t>
            </a:r>
            <a:endParaRPr/>
          </a:p>
          <a:p>
            <a:pPr marL="0" lvl="0" indent="0" algn="l" rtl="0">
              <a:lnSpc>
                <a:spcPct val="80000"/>
              </a:lnSpc>
              <a:spcBef>
                <a:spcPts val="1000"/>
              </a:spcBef>
              <a:spcAft>
                <a:spcPts val="0"/>
              </a:spcAft>
              <a:buClr>
                <a:schemeClr val="dk1"/>
              </a:buClr>
              <a:buSzPts val="2590"/>
              <a:buNone/>
            </a:pPr>
            <a:endParaRPr sz="2590">
              <a:solidFill>
                <a:srgbClr val="FF0000"/>
              </a:solidFill>
            </a:endParaRPr>
          </a:p>
        </p:txBody>
      </p:sp>
      <p:sp>
        <p:nvSpPr>
          <p:cNvPr id="162" name="Google Shape;162;p21"/>
          <p:cNvSpPr txBox="1">
            <a:spLocks noGrp="1"/>
          </p:cNvSpPr>
          <p:nvPr>
            <p:ph type="body" idx="2"/>
          </p:nvPr>
        </p:nvSpPr>
        <p:spPr>
          <a:xfrm>
            <a:off x="6124574" y="677862"/>
            <a:ext cx="6067426" cy="5291864"/>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lvl="0" indent="0" algn="l" rtl="0">
              <a:lnSpc>
                <a:spcPct val="80000"/>
              </a:lnSpc>
              <a:spcBef>
                <a:spcPts val="0"/>
              </a:spcBef>
              <a:spcAft>
                <a:spcPts val="0"/>
              </a:spcAft>
              <a:buClr>
                <a:srgbClr val="FF0000"/>
              </a:buClr>
              <a:buSzPts val="2590"/>
              <a:buNone/>
            </a:pPr>
            <a:r>
              <a:rPr lang="en-US" sz="2590">
                <a:solidFill>
                  <a:srgbClr val="FF0000"/>
                </a:solidFill>
              </a:rPr>
              <a:t>ELA: </a:t>
            </a:r>
            <a:r>
              <a:rPr lang="en-US" sz="2590"/>
              <a:t>Using details to support inferences. (RI.KID.1) Using context clues to determine the meanings of unknown words. (FL.5.1)</a:t>
            </a:r>
            <a:endParaRPr/>
          </a:p>
          <a:p>
            <a:pPr marL="228600" lvl="0" indent="-228600" algn="l" rtl="0">
              <a:lnSpc>
                <a:spcPct val="80000"/>
              </a:lnSpc>
              <a:spcBef>
                <a:spcPts val="1000"/>
              </a:spcBef>
              <a:spcAft>
                <a:spcPts val="0"/>
              </a:spcAft>
              <a:buClr>
                <a:schemeClr val="dk1"/>
              </a:buClr>
              <a:buSzPts val="2590"/>
              <a:buChar char="•"/>
            </a:pPr>
            <a:r>
              <a:rPr lang="en-US" sz="2590"/>
              <a:t>Iready teacher assigned lesson for RI.KID.1</a:t>
            </a:r>
            <a:endParaRPr/>
          </a:p>
          <a:p>
            <a:pPr marL="228600" lvl="0" indent="-228600" algn="l" rtl="0">
              <a:lnSpc>
                <a:spcPct val="80000"/>
              </a:lnSpc>
              <a:spcBef>
                <a:spcPts val="1000"/>
              </a:spcBef>
              <a:spcAft>
                <a:spcPts val="0"/>
              </a:spcAft>
              <a:buClr>
                <a:schemeClr val="dk1"/>
              </a:buClr>
              <a:buSzPts val="2590"/>
              <a:buChar char="•"/>
            </a:pPr>
            <a:r>
              <a:rPr lang="en-US" sz="2590"/>
              <a:t>Iready teacher assigned lesson for close read.</a:t>
            </a:r>
            <a:endParaRPr/>
          </a:p>
          <a:p>
            <a:pPr marL="0" lvl="0" indent="0" algn="l" rtl="0">
              <a:lnSpc>
                <a:spcPct val="80000"/>
              </a:lnSpc>
              <a:spcBef>
                <a:spcPts val="1000"/>
              </a:spcBef>
              <a:spcAft>
                <a:spcPts val="0"/>
              </a:spcAft>
              <a:buClr>
                <a:schemeClr val="dk1"/>
              </a:buClr>
              <a:buSzPts val="2590"/>
              <a:buNone/>
            </a:pPr>
            <a:r>
              <a:rPr lang="en-US" sz="2590"/>
              <a:t>*Refer to SS for writing prompt.</a:t>
            </a:r>
            <a:endParaRPr/>
          </a:p>
          <a:p>
            <a:pPr marL="0" lvl="0" indent="0" algn="l" rtl="0">
              <a:lnSpc>
                <a:spcPct val="80000"/>
              </a:lnSpc>
              <a:spcBef>
                <a:spcPts val="1000"/>
              </a:spcBef>
              <a:spcAft>
                <a:spcPts val="0"/>
              </a:spcAft>
              <a:buClr>
                <a:schemeClr val="dk1"/>
              </a:buClr>
              <a:buSzPts val="2590"/>
              <a:buNone/>
            </a:pPr>
            <a:endParaRPr sz="2590"/>
          </a:p>
          <a:p>
            <a:pPr marL="228600" lvl="0" indent="-228600" algn="l" rtl="0">
              <a:lnSpc>
                <a:spcPct val="80000"/>
              </a:lnSpc>
              <a:spcBef>
                <a:spcPts val="1000"/>
              </a:spcBef>
              <a:spcAft>
                <a:spcPts val="0"/>
              </a:spcAft>
              <a:buClr>
                <a:schemeClr val="dk1"/>
              </a:buClr>
              <a:buSzPts val="2590"/>
              <a:buChar char="•"/>
            </a:pPr>
            <a:r>
              <a:rPr lang="en-US" sz="2590"/>
              <a:t>Week 1 </a:t>
            </a:r>
            <a:endParaRPr/>
          </a:p>
          <a:p>
            <a:pPr marL="228600" lvl="0" indent="-228600" algn="l" rtl="0">
              <a:lnSpc>
                <a:spcPct val="80000"/>
              </a:lnSpc>
              <a:spcBef>
                <a:spcPts val="1000"/>
              </a:spcBef>
              <a:spcAft>
                <a:spcPts val="0"/>
              </a:spcAft>
              <a:buClr>
                <a:schemeClr val="dk1"/>
              </a:buClr>
              <a:buSzPts val="2590"/>
              <a:buChar char="•"/>
            </a:pPr>
            <a:r>
              <a:rPr lang="en-US" sz="2590"/>
              <a:t>Physical Science - Welcome, Scientists </a:t>
            </a:r>
            <a:endParaRPr/>
          </a:p>
          <a:p>
            <a:pPr marL="228600" lvl="0" indent="-228600" algn="l" rtl="0">
              <a:lnSpc>
                <a:spcPct val="80000"/>
              </a:lnSpc>
              <a:spcBef>
                <a:spcPts val="1000"/>
              </a:spcBef>
              <a:spcAft>
                <a:spcPts val="0"/>
              </a:spcAft>
              <a:buClr>
                <a:schemeClr val="dk1"/>
              </a:buClr>
              <a:buSzPts val="2590"/>
              <a:buChar char="•"/>
            </a:pPr>
            <a:r>
              <a:rPr lang="en-US" sz="2590"/>
              <a:t>Log in through Clever: </a:t>
            </a:r>
            <a:endParaRPr/>
          </a:p>
          <a:p>
            <a:pPr marL="228600" lvl="0" indent="-228600" algn="l" rtl="0">
              <a:lnSpc>
                <a:spcPct val="80000"/>
              </a:lnSpc>
              <a:spcBef>
                <a:spcPts val="1000"/>
              </a:spcBef>
              <a:spcAft>
                <a:spcPts val="0"/>
              </a:spcAft>
              <a:buClr>
                <a:schemeClr val="dk1"/>
              </a:buClr>
              <a:buSzPts val="2590"/>
              <a:buChar char="•"/>
            </a:pPr>
            <a:r>
              <a:rPr lang="en-US" sz="2590"/>
              <a:t>Studies weekly/ Science 5th grade </a:t>
            </a:r>
            <a:endParaRPr/>
          </a:p>
          <a:p>
            <a:pPr marL="0" lvl="0" indent="0" algn="l" rtl="0">
              <a:lnSpc>
                <a:spcPct val="80000"/>
              </a:lnSpc>
              <a:spcBef>
                <a:spcPts val="1000"/>
              </a:spcBef>
              <a:spcAft>
                <a:spcPts val="0"/>
              </a:spcAft>
              <a:buClr>
                <a:schemeClr val="dk1"/>
              </a:buClr>
              <a:buSzPts val="2590"/>
              <a:buNone/>
            </a:pPr>
            <a:endParaRPr sz="2590"/>
          </a:p>
          <a:p>
            <a:pPr marL="0" lvl="0" indent="0" algn="l" rtl="0">
              <a:lnSpc>
                <a:spcPct val="80000"/>
              </a:lnSpc>
              <a:spcBef>
                <a:spcPts val="1000"/>
              </a:spcBef>
              <a:spcAft>
                <a:spcPts val="0"/>
              </a:spcAft>
              <a:buClr>
                <a:schemeClr val="dk1"/>
              </a:buClr>
              <a:buSzPts val="2590"/>
              <a:buNone/>
            </a:pPr>
            <a:endParaRPr sz="2590"/>
          </a:p>
        </p:txBody>
      </p:sp>
      <p:sp>
        <p:nvSpPr>
          <p:cNvPr id="163" name="Google Shape;163;p21"/>
          <p:cNvSpPr txBox="1"/>
          <p:nvPr/>
        </p:nvSpPr>
        <p:spPr>
          <a:xfrm>
            <a:off x="6148375" y="3671888"/>
            <a:ext cx="6019800" cy="3186112"/>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FF0000"/>
              </a:buClr>
              <a:buSzPts val="2800"/>
              <a:buFont typeface="Arial"/>
              <a:buNone/>
            </a:pPr>
            <a:r>
              <a:rPr lang="en-US" sz="2800">
                <a:solidFill>
                  <a:srgbClr val="FF0000"/>
                </a:solidFill>
                <a:latin typeface="Calibri"/>
                <a:ea typeface="Calibri"/>
                <a:cs typeface="Calibri"/>
                <a:sym typeface="Calibri"/>
              </a:rPr>
              <a:t>Science:</a:t>
            </a:r>
            <a:endParaRPr sz="2800">
              <a:solidFill>
                <a:srgbClr val="FF0000"/>
              </a:solidFill>
              <a:latin typeface="Calibri"/>
              <a:ea typeface="Calibri"/>
              <a:cs typeface="Calibri"/>
              <a:sym typeface="Calibri"/>
            </a:endParaRPr>
          </a:p>
          <a:p>
            <a:pPr marL="0" marR="0" lvl="0" indent="0" algn="l" rtl="0">
              <a:lnSpc>
                <a:spcPct val="90000"/>
              </a:lnSpc>
              <a:spcBef>
                <a:spcPts val="0"/>
              </a:spcBef>
              <a:spcAft>
                <a:spcPts val="0"/>
              </a:spcAft>
              <a:buClr>
                <a:srgbClr val="FF0000"/>
              </a:buClr>
              <a:buSzPts val="2800"/>
              <a:buFont typeface="Arial"/>
              <a:buNone/>
            </a:pPr>
            <a:endParaRPr sz="2800">
              <a:solidFill>
                <a:srgbClr val="FF0000"/>
              </a:solidFill>
              <a:latin typeface="Calibri"/>
              <a:ea typeface="Calibri"/>
              <a:cs typeface="Calibri"/>
              <a:sym typeface="Calibri"/>
            </a:endParaRPr>
          </a:p>
          <a:p>
            <a:pPr marL="0" marR="0" lvl="0" indent="0" algn="l" rtl="0">
              <a:lnSpc>
                <a:spcPct val="90000"/>
              </a:lnSpc>
              <a:spcBef>
                <a:spcPts val="0"/>
              </a:spcBef>
              <a:spcAft>
                <a:spcPts val="0"/>
              </a:spcAft>
              <a:buClr>
                <a:srgbClr val="FF0000"/>
              </a:buClr>
              <a:buSzPts val="2800"/>
              <a:buFont typeface="Arial"/>
              <a:buNone/>
            </a:pPr>
            <a:endParaRPr sz="2800">
              <a:solidFill>
                <a:srgbClr val="FF0000"/>
              </a:solidFill>
              <a:latin typeface="Calibri"/>
              <a:ea typeface="Calibri"/>
              <a:cs typeface="Calibri"/>
              <a:sym typeface="Calibri"/>
            </a:endParaRPr>
          </a:p>
        </p:txBody>
      </p:sp>
      <p:sp>
        <p:nvSpPr>
          <p:cNvPr id="164" name="Google Shape;164;p21"/>
          <p:cNvSpPr txBox="1"/>
          <p:nvPr/>
        </p:nvSpPr>
        <p:spPr>
          <a:xfrm>
            <a:off x="23825" y="2386900"/>
            <a:ext cx="6124500" cy="4471200"/>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lvl="0">
              <a:lnSpc>
                <a:spcPct val="90000"/>
              </a:lnSpc>
              <a:buClr>
                <a:srgbClr val="FF0000"/>
              </a:buClr>
              <a:buSzPts val="2800"/>
            </a:pPr>
            <a:r>
              <a:rPr lang="en-US" sz="2590">
                <a:solidFill>
                  <a:srgbClr val="FF0000"/>
                </a:solidFill>
                <a:latin typeface="Calibri"/>
                <a:ea typeface="Calibri"/>
                <a:cs typeface="Calibri"/>
                <a:sym typeface="Calibri"/>
              </a:rPr>
              <a:t>S. Studies: </a:t>
            </a:r>
            <a:r>
              <a:rPr lang="en-US" sz="2590">
                <a:latin typeface="Calibri"/>
                <a:ea typeface="Calibri"/>
                <a:cs typeface="Calibri"/>
                <a:sym typeface="Calibri"/>
              </a:rPr>
              <a:t>Log in through Clever</a:t>
            </a:r>
          </a:p>
          <a:p>
            <a:pPr marL="342900" lvl="0" indent="-342900">
              <a:lnSpc>
                <a:spcPct val="90000"/>
              </a:lnSpc>
              <a:buClr>
                <a:srgbClr val="FF0000"/>
              </a:buClr>
              <a:buSzPts val="2800"/>
              <a:buFont typeface="Arial" panose="020B0604020202020204" pitchFamily="34" charset="0"/>
              <a:buChar char="•"/>
            </a:pPr>
            <a:r>
              <a:rPr lang="en-US" sz="2400">
                <a:latin typeface="Calibri"/>
                <a:ea typeface="Calibri"/>
                <a:cs typeface="Calibri"/>
                <a:sym typeface="Calibri"/>
              </a:rPr>
              <a:t>Studies Weekly/Social Studies 5</a:t>
            </a:r>
            <a:r>
              <a:rPr lang="en-US" sz="2400" baseline="30000">
                <a:latin typeface="Calibri"/>
                <a:ea typeface="Calibri"/>
                <a:cs typeface="Calibri"/>
                <a:sym typeface="Calibri"/>
              </a:rPr>
              <a:t>th</a:t>
            </a:r>
            <a:r>
              <a:rPr lang="en-US" sz="2400">
                <a:latin typeface="Calibri"/>
                <a:ea typeface="Calibri"/>
                <a:cs typeface="Calibri"/>
                <a:sym typeface="Calibri"/>
              </a:rPr>
              <a:t> grade </a:t>
            </a:r>
          </a:p>
          <a:p>
            <a:pPr marL="342900" lvl="0" indent="-342900">
              <a:lnSpc>
                <a:spcPct val="90000"/>
              </a:lnSpc>
              <a:buClr>
                <a:srgbClr val="FF0000"/>
              </a:buClr>
              <a:buSzPts val="2800"/>
              <a:buFont typeface="Arial" panose="020B0604020202020204" pitchFamily="34" charset="0"/>
              <a:buChar char="•"/>
            </a:pPr>
            <a:r>
              <a:rPr lang="en-US" sz="2400">
                <a:latin typeface="Calibri"/>
                <a:ea typeface="Calibri"/>
                <a:cs typeface="Calibri"/>
                <a:sym typeface="Calibri"/>
              </a:rPr>
              <a:t>TN5-1 (An Industrial Move)</a:t>
            </a:r>
          </a:p>
          <a:p>
            <a:pPr marL="342900" lvl="0" indent="-342900">
              <a:lnSpc>
                <a:spcPct val="90000"/>
              </a:lnSpc>
              <a:buClr>
                <a:srgbClr val="FF0000"/>
              </a:buClr>
              <a:buSzPts val="2800"/>
              <a:buFont typeface="Arial" panose="020B0604020202020204" pitchFamily="34" charset="0"/>
              <a:buChar char="•"/>
            </a:pPr>
            <a:r>
              <a:rPr lang="en-US" sz="2400">
                <a:latin typeface="Calibri"/>
                <a:ea typeface="Calibri"/>
                <a:cs typeface="Calibri"/>
                <a:sym typeface="Calibri"/>
              </a:rPr>
              <a:t>Grade 5 Volume 1 Issue 1</a:t>
            </a:r>
          </a:p>
          <a:p>
            <a:pPr marL="342900" lvl="0" indent="-342900">
              <a:lnSpc>
                <a:spcPct val="90000"/>
              </a:lnSpc>
              <a:buClr>
                <a:srgbClr val="FF0000"/>
              </a:buClr>
              <a:buSzPts val="2800"/>
              <a:buFont typeface="Arial" panose="020B0604020202020204" pitchFamily="34" charset="0"/>
              <a:buChar char="•"/>
            </a:pPr>
            <a:r>
              <a:rPr lang="en-US" sz="2400">
                <a:latin typeface="Calibri"/>
                <a:ea typeface="Calibri"/>
                <a:cs typeface="Calibri"/>
                <a:sym typeface="Calibri"/>
              </a:rPr>
              <a:t>Directions: Read through the article and answer questions under </a:t>
            </a:r>
            <a:r>
              <a:rPr lang="en-US" sz="2400" b="1">
                <a:latin typeface="Calibri"/>
                <a:ea typeface="Calibri"/>
                <a:cs typeface="Calibri"/>
                <a:sym typeface="Calibri"/>
              </a:rPr>
              <a:t>Think and Review (1-4)</a:t>
            </a:r>
          </a:p>
          <a:p>
            <a:pPr marL="342900" lvl="0" indent="-342900">
              <a:lnSpc>
                <a:spcPct val="90000"/>
              </a:lnSpc>
              <a:buClr>
                <a:srgbClr val="FF0000"/>
              </a:buClr>
              <a:buSzPts val="2800"/>
              <a:buFont typeface="Arial" panose="020B0604020202020204" pitchFamily="34" charset="0"/>
              <a:buChar char="•"/>
            </a:pPr>
            <a:r>
              <a:rPr lang="en-US" sz="2400" b="1">
                <a:latin typeface="Calibri"/>
                <a:ea typeface="Calibri"/>
                <a:cs typeface="Calibri"/>
                <a:sym typeface="Calibri"/>
              </a:rPr>
              <a:t>Weekly Writing Prompt: Write one paragraph explaining the reasons the South had to embrace industrialization after the Civil War. Be sure to check for correct grammar, spelling and punctuation.</a:t>
            </a:r>
            <a:endParaRPr lang="en-US" sz="2400" b="1" dirty="0">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1415</Words>
  <Application>Microsoft Office PowerPoint</Application>
  <PresentationFormat>Widescreen</PresentationFormat>
  <Paragraphs>165</Paragraphs>
  <Slides>10</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5th Grade Monday (2 Slides)</vt:lpstr>
      <vt:lpstr>5th Grade Monday (“Do Nows” and important info.)</vt:lpstr>
      <vt:lpstr>5th Grade Tuesday (2 Slides)</vt:lpstr>
      <vt:lpstr>5th Grade Tuesday (“Do Nows” and important info.)</vt:lpstr>
      <vt:lpstr>5th Grade Wednesday (2 Slides)</vt:lpstr>
      <vt:lpstr>5th Grade Wednesday (“Do Nows” and important info.)</vt:lpstr>
      <vt:lpstr>5th Grade Thursday (2 slides)</vt:lpstr>
      <vt:lpstr>5th Grade Thursday (“Do Nows” and important info.)</vt:lpstr>
      <vt:lpstr>5th Grade Friday (2 Slides)</vt:lpstr>
      <vt:lpstr>5th Grade Friday (“Do Nows” and important info.)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5th Grade Monday (2 Slides)</dc:title>
  <dc:creator>CANDYCE  PAYNE</dc:creator>
  <cp:lastModifiedBy>JASON C ELLIS</cp:lastModifiedBy>
  <cp:revision>5</cp:revision>
  <dcterms:modified xsi:type="dcterms:W3CDTF">2020-04-06T20:53:42Z</dcterms:modified>
</cp:coreProperties>
</file>